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724" r:id="rId2"/>
    <p:sldId id="1056" r:id="rId3"/>
    <p:sldId id="1855" r:id="rId4"/>
    <p:sldId id="1854" r:id="rId5"/>
    <p:sldId id="1941" r:id="rId6"/>
    <p:sldId id="1893" r:id="rId7"/>
    <p:sldId id="1901" r:id="rId8"/>
    <p:sldId id="1908" r:id="rId9"/>
    <p:sldId id="1902" r:id="rId10"/>
    <p:sldId id="1913" r:id="rId11"/>
    <p:sldId id="1925" r:id="rId12"/>
    <p:sldId id="1916" r:id="rId13"/>
    <p:sldId id="1926" r:id="rId14"/>
    <p:sldId id="1924" r:id="rId15"/>
    <p:sldId id="1929" r:id="rId16"/>
    <p:sldId id="1922" r:id="rId17"/>
    <p:sldId id="1920" r:id="rId18"/>
    <p:sldId id="1914" r:id="rId19"/>
    <p:sldId id="1930" r:id="rId20"/>
    <p:sldId id="1927" r:id="rId21"/>
    <p:sldId id="1900" r:id="rId22"/>
    <p:sldId id="1894" r:id="rId23"/>
    <p:sldId id="1895" r:id="rId24"/>
    <p:sldId id="1896" r:id="rId25"/>
    <p:sldId id="1897" r:id="rId26"/>
    <p:sldId id="1898" r:id="rId27"/>
    <p:sldId id="1899" r:id="rId28"/>
    <p:sldId id="1923" r:id="rId29"/>
    <p:sldId id="1933" r:id="rId30"/>
    <p:sldId id="1915" r:id="rId31"/>
    <p:sldId id="1931" r:id="rId32"/>
    <p:sldId id="1932" r:id="rId33"/>
    <p:sldId id="1911" r:id="rId34"/>
    <p:sldId id="1934" r:id="rId35"/>
    <p:sldId id="1935" r:id="rId36"/>
    <p:sldId id="1936" r:id="rId37"/>
    <p:sldId id="1940" r:id="rId38"/>
    <p:sldId id="1775" r:id="rId39"/>
    <p:sldId id="1917" r:id="rId40"/>
    <p:sldId id="1918" r:id="rId41"/>
    <p:sldId id="1859" r:id="rId42"/>
    <p:sldId id="1850" r:id="rId43"/>
    <p:sldId id="1079" r:id="rId44"/>
    <p:sldId id="1937" r:id="rId45"/>
    <p:sldId id="1938" r:id="rId46"/>
    <p:sldId id="1939" r:id="rId47"/>
  </p:sldIdLst>
  <p:sldSz cx="9144000" cy="5143500" type="screen16x9"/>
  <p:notesSz cx="9942513" cy="6810375"/>
  <p:defaultTextStyle>
    <a:defPPr>
      <a:defRPr lang="de-DE"/>
    </a:defPPr>
    <a:lvl1pPr marL="0" algn="l" defTabSz="641909" rtl="0" eaLnBrk="1" latinLnBrk="0" hangingPunct="1">
      <a:defRPr sz="1264" kern="1200">
        <a:solidFill>
          <a:schemeClr val="tx1"/>
        </a:solidFill>
        <a:latin typeface="+mn-lt"/>
        <a:ea typeface="+mn-ea"/>
        <a:cs typeface="+mn-cs"/>
      </a:defRPr>
    </a:lvl1pPr>
    <a:lvl2pPr marL="320954" algn="l" defTabSz="641909" rtl="0" eaLnBrk="1" latinLnBrk="0" hangingPunct="1">
      <a:defRPr sz="1264" kern="1200">
        <a:solidFill>
          <a:schemeClr val="tx1"/>
        </a:solidFill>
        <a:latin typeface="+mn-lt"/>
        <a:ea typeface="+mn-ea"/>
        <a:cs typeface="+mn-cs"/>
      </a:defRPr>
    </a:lvl2pPr>
    <a:lvl3pPr marL="641909" algn="l" defTabSz="641909" rtl="0" eaLnBrk="1" latinLnBrk="0" hangingPunct="1">
      <a:defRPr sz="1264" kern="1200">
        <a:solidFill>
          <a:schemeClr val="tx1"/>
        </a:solidFill>
        <a:latin typeface="+mn-lt"/>
        <a:ea typeface="+mn-ea"/>
        <a:cs typeface="+mn-cs"/>
      </a:defRPr>
    </a:lvl3pPr>
    <a:lvl4pPr marL="962863" algn="l" defTabSz="641909" rtl="0" eaLnBrk="1" latinLnBrk="0" hangingPunct="1">
      <a:defRPr sz="1264" kern="1200">
        <a:solidFill>
          <a:schemeClr val="tx1"/>
        </a:solidFill>
        <a:latin typeface="+mn-lt"/>
        <a:ea typeface="+mn-ea"/>
        <a:cs typeface="+mn-cs"/>
      </a:defRPr>
    </a:lvl4pPr>
    <a:lvl5pPr marL="1283818" algn="l" defTabSz="641909" rtl="0" eaLnBrk="1" latinLnBrk="0" hangingPunct="1">
      <a:defRPr sz="1264" kern="1200">
        <a:solidFill>
          <a:schemeClr val="tx1"/>
        </a:solidFill>
        <a:latin typeface="+mn-lt"/>
        <a:ea typeface="+mn-ea"/>
        <a:cs typeface="+mn-cs"/>
      </a:defRPr>
    </a:lvl5pPr>
    <a:lvl6pPr marL="1604772" algn="l" defTabSz="641909" rtl="0" eaLnBrk="1" latinLnBrk="0" hangingPunct="1">
      <a:defRPr sz="1264" kern="1200">
        <a:solidFill>
          <a:schemeClr val="tx1"/>
        </a:solidFill>
        <a:latin typeface="+mn-lt"/>
        <a:ea typeface="+mn-ea"/>
        <a:cs typeface="+mn-cs"/>
      </a:defRPr>
    </a:lvl6pPr>
    <a:lvl7pPr marL="1925726" algn="l" defTabSz="641909" rtl="0" eaLnBrk="1" latinLnBrk="0" hangingPunct="1">
      <a:defRPr sz="1264" kern="1200">
        <a:solidFill>
          <a:schemeClr val="tx1"/>
        </a:solidFill>
        <a:latin typeface="+mn-lt"/>
        <a:ea typeface="+mn-ea"/>
        <a:cs typeface="+mn-cs"/>
      </a:defRPr>
    </a:lvl7pPr>
    <a:lvl8pPr marL="2246681" algn="l" defTabSz="641909" rtl="0" eaLnBrk="1" latinLnBrk="0" hangingPunct="1">
      <a:defRPr sz="1264" kern="1200">
        <a:solidFill>
          <a:schemeClr val="tx1"/>
        </a:solidFill>
        <a:latin typeface="+mn-lt"/>
        <a:ea typeface="+mn-ea"/>
        <a:cs typeface="+mn-cs"/>
      </a:defRPr>
    </a:lvl8pPr>
    <a:lvl9pPr marL="2567635" algn="l" defTabSz="641909" rtl="0" eaLnBrk="1" latinLnBrk="0" hangingPunct="1">
      <a:defRPr sz="1264" kern="1200">
        <a:solidFill>
          <a:schemeClr val="tx1"/>
        </a:solidFill>
        <a:latin typeface="+mn-lt"/>
        <a:ea typeface="+mn-ea"/>
        <a:cs typeface="+mn-cs"/>
      </a:defRPr>
    </a:lvl9pPr>
  </p:defaultTextStyle>
  <p:extLst>
    <p:ext uri="{521415D9-36F7-43E2-AB2F-B90AF26B5E84}">
      <p14:sectionLst xmlns:p14="http://schemas.microsoft.com/office/powerpoint/2010/main">
        <p14:section name="Company Overview" id="{DB2021BB-B315-FB4B-941D-1886ADE87FA0}">
          <p14:sldIdLst>
            <p14:sldId id="724"/>
            <p14:sldId id="1056"/>
            <p14:sldId id="1855"/>
            <p14:sldId id="1854"/>
            <p14:sldId id="1941"/>
            <p14:sldId id="1893"/>
            <p14:sldId id="1901"/>
            <p14:sldId id="1908"/>
            <p14:sldId id="1902"/>
            <p14:sldId id="1913"/>
            <p14:sldId id="1925"/>
            <p14:sldId id="1916"/>
            <p14:sldId id="1926"/>
            <p14:sldId id="1924"/>
            <p14:sldId id="1929"/>
            <p14:sldId id="1922"/>
            <p14:sldId id="1920"/>
            <p14:sldId id="1914"/>
            <p14:sldId id="1930"/>
            <p14:sldId id="1927"/>
            <p14:sldId id="1900"/>
            <p14:sldId id="1894"/>
            <p14:sldId id="1895"/>
            <p14:sldId id="1896"/>
            <p14:sldId id="1897"/>
            <p14:sldId id="1898"/>
            <p14:sldId id="1899"/>
            <p14:sldId id="1923"/>
            <p14:sldId id="1933"/>
            <p14:sldId id="1915"/>
            <p14:sldId id="1931"/>
            <p14:sldId id="1932"/>
            <p14:sldId id="1911"/>
            <p14:sldId id="1934"/>
            <p14:sldId id="1935"/>
            <p14:sldId id="1936"/>
            <p14:sldId id="1940"/>
            <p14:sldId id="1775"/>
            <p14:sldId id="1917"/>
            <p14:sldId id="1918"/>
            <p14:sldId id="1859"/>
            <p14:sldId id="1850"/>
            <p14:sldId id="1079"/>
            <p14:sldId id="1937"/>
            <p14:sldId id="1938"/>
            <p14:sldId id="1939"/>
          </p14:sldIdLst>
        </p14:section>
      </p14:sectionLst>
    </p:ext>
    <p:ext uri="{EFAFB233-063F-42B5-8137-9DF3F51BA10A}">
      <p15:sldGuideLst xmlns="" xmlns:p15="http://schemas.microsoft.com/office/powerpoint/2012/main">
        <p15:guide id="1" orient="horz" pos="480" userDrawn="1">
          <p15:clr>
            <a:srgbClr val="A4A3A4"/>
          </p15:clr>
        </p15:guide>
        <p15:guide id="2" orient="horz" pos="974" userDrawn="1">
          <p15:clr>
            <a:srgbClr val="A4A3A4"/>
          </p15:clr>
        </p15:guide>
        <p15:guide id="3" orient="horz" pos="752" userDrawn="1">
          <p15:clr>
            <a:srgbClr val="A4A3A4"/>
          </p15:clr>
        </p15:guide>
        <p15:guide id="4" orient="horz" pos="3134" userDrawn="1">
          <p15:clr>
            <a:srgbClr val="A4A3A4"/>
          </p15:clr>
        </p15:guide>
        <p15:guide id="5" orient="horz" pos="2878" userDrawn="1">
          <p15:clr>
            <a:srgbClr val="A4A3A4"/>
          </p15:clr>
        </p15:guide>
        <p15:guide id="6" orient="horz" pos="1977" userDrawn="1">
          <p15:clr>
            <a:srgbClr val="A4A3A4"/>
          </p15:clr>
        </p15:guide>
        <p15:guide id="7" orient="horz" pos="1875" userDrawn="1">
          <p15:clr>
            <a:srgbClr val="A4A3A4"/>
          </p15:clr>
        </p15:guide>
        <p15:guide id="8" pos="317" userDrawn="1">
          <p15:clr>
            <a:srgbClr val="A4A3A4"/>
          </p15:clr>
        </p15:guide>
        <p15:guide id="9" pos="5443" userDrawn="1">
          <p15:clr>
            <a:srgbClr val="A4A3A4"/>
          </p15:clr>
        </p15:guide>
        <p15:guide id="10" pos="1497" userDrawn="1">
          <p15:clr>
            <a:srgbClr val="A4A3A4"/>
          </p15:clr>
        </p15:guide>
        <p15:guide id="11" pos="1633" userDrawn="1">
          <p15:clr>
            <a:srgbClr val="A4A3A4"/>
          </p15:clr>
        </p15:guide>
        <p15:guide id="12" pos="2812" userDrawn="1">
          <p15:clr>
            <a:srgbClr val="A4A3A4"/>
          </p15:clr>
        </p15:guide>
        <p15:guide id="13" pos="2948" userDrawn="1">
          <p15:clr>
            <a:srgbClr val="A4A3A4"/>
          </p15:clr>
        </p15:guide>
        <p15:guide id="14" pos="4127" userDrawn="1">
          <p15:clr>
            <a:srgbClr val="A4A3A4"/>
          </p15:clr>
        </p15:guide>
        <p15:guide id="15" pos="4263" userDrawn="1">
          <p15:clr>
            <a:srgbClr val="A4A3A4"/>
          </p15:clr>
        </p15:guide>
      </p15:sldGuideLst>
    </p:ext>
    <p:ext uri="{2D200454-40CA-4A62-9FC3-DE9A4176ACB9}">
      <p15:notesGuideLst xmlns="" xmlns:p15="http://schemas.microsoft.com/office/powerpoint/2012/main">
        <p15:guide id="1" orient="horz" pos="3091">
          <p15:clr>
            <a:srgbClr val="A4A3A4"/>
          </p15:clr>
        </p15:guide>
        <p15:guide id="2" orient="horz" pos="535">
          <p15:clr>
            <a:srgbClr val="A4A3A4"/>
          </p15:clr>
        </p15:guide>
        <p15:guide id="3" orient="horz" pos="3925">
          <p15:clr>
            <a:srgbClr val="A4A3A4"/>
          </p15:clr>
        </p15:guide>
        <p15:guide id="4" pos="3698">
          <p15:clr>
            <a:srgbClr val="A4A3A4"/>
          </p15:clr>
        </p15:guide>
        <p15:guide id="5" pos="3947">
          <p15:clr>
            <a:srgbClr val="A4A3A4"/>
          </p15:clr>
        </p15:guide>
        <p15:guide id="6" pos="6017">
          <p15:clr>
            <a:srgbClr val="A4A3A4"/>
          </p15:clr>
        </p15:guide>
        <p15:guide id="7" pos="29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FF24"/>
    <a:srgbClr val="01A1E7"/>
    <a:srgbClr val="F3F3FF"/>
    <a:srgbClr val="DEDEDE"/>
    <a:srgbClr val="666666"/>
    <a:srgbClr val="48484A"/>
    <a:srgbClr val="333333"/>
    <a:srgbClr val="1BC4B8"/>
    <a:srgbClr val="FF7E00"/>
    <a:srgbClr val="90C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1" autoAdjust="0"/>
    <p:restoredTop sz="74629" autoAdjust="0"/>
  </p:normalViewPr>
  <p:slideViewPr>
    <p:cSldViewPr snapToObjects="1" showGuides="1">
      <p:cViewPr>
        <p:scale>
          <a:sx n="100" d="100"/>
          <a:sy n="100" d="100"/>
        </p:scale>
        <p:origin x="-1944" y="0"/>
      </p:cViewPr>
      <p:guideLst>
        <p:guide orient="horz" pos="480"/>
        <p:guide orient="horz" pos="974"/>
        <p:guide orient="horz" pos="752"/>
        <p:guide orient="horz" pos="3134"/>
        <p:guide orient="horz" pos="2878"/>
        <p:guide orient="horz" pos="1977"/>
        <p:guide orient="horz" pos="1875"/>
        <p:guide pos="317"/>
        <p:guide pos="5443"/>
        <p:guide pos="1497"/>
        <p:guide pos="1633"/>
        <p:guide pos="2812"/>
        <p:guide pos="2948"/>
        <p:guide pos="4127"/>
        <p:guide pos="42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71" d="100"/>
        <a:sy n="71" d="100"/>
      </p:scale>
      <p:origin x="0" y="0"/>
    </p:cViewPr>
  </p:sorterViewPr>
  <p:notesViewPr>
    <p:cSldViewPr snapToObjects="1" showGuides="1">
      <p:cViewPr>
        <p:scale>
          <a:sx n="170" d="100"/>
          <a:sy n="170" d="100"/>
        </p:scale>
        <p:origin x="-80" y="2704"/>
      </p:cViewPr>
      <p:guideLst>
        <p:guide orient="horz" pos="3091"/>
        <p:guide orient="horz" pos="535"/>
        <p:guide orient="horz" pos="3925"/>
        <p:guide pos="3698"/>
        <p:guide pos="3947"/>
        <p:guide pos="6017"/>
        <p:guide pos="29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7.png"/></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umsplatzhalter 2"/>
          <p:cNvSpPr>
            <a:spLocks noGrp="1"/>
          </p:cNvSpPr>
          <p:nvPr>
            <p:ph type="dt" idx="1"/>
          </p:nvPr>
        </p:nvSpPr>
        <p:spPr bwMode="gray">
          <a:xfrm>
            <a:off x="5206012" y="6512018"/>
            <a:ext cx="4334046" cy="143016"/>
          </a:xfrm>
          <a:prstGeom prst="rect">
            <a:avLst/>
          </a:prstGeom>
        </p:spPr>
        <p:txBody>
          <a:bodyPr vert="horz" wrap="none" lIns="0" tIns="0" rIns="0" bIns="0" rtlCol="0" anchor="t"/>
          <a:lstStyle>
            <a:lvl1pPr algn="r">
              <a:defRPr sz="800">
                <a:solidFill>
                  <a:schemeClr val="bg2"/>
                </a:solidFill>
              </a:defRPr>
            </a:lvl1pPr>
          </a:lstStyle>
          <a:p>
            <a:r>
              <a:rPr lang="en-US" dirty="0" smtClean="0"/>
              <a:t>© Electric Cloud  |  </a:t>
            </a:r>
            <a:r>
              <a:rPr lang="en-US" dirty="0" err="1" smtClean="0"/>
              <a:t>www.electric-cloud.com</a:t>
            </a:r>
            <a:endParaRPr lang="de-DE" dirty="0"/>
          </a:p>
        </p:txBody>
      </p:sp>
      <p:sp>
        <p:nvSpPr>
          <p:cNvPr id="7" name="Fußzeilenplatzhalter 5"/>
          <p:cNvSpPr>
            <a:spLocks noGrp="1"/>
          </p:cNvSpPr>
          <p:nvPr>
            <p:ph type="ftr" sz="quarter" idx="2"/>
          </p:nvPr>
        </p:nvSpPr>
        <p:spPr bwMode="gray">
          <a:xfrm>
            <a:off x="469899" y="6512019"/>
            <a:ext cx="4266604" cy="143015"/>
          </a:xfrm>
          <a:prstGeom prst="rect">
            <a:avLst/>
          </a:prstGeom>
        </p:spPr>
        <p:txBody>
          <a:bodyPr vert="horz" lIns="0" tIns="0" rIns="0" bIns="0" rtlCol="0" anchor="t"/>
          <a:lstStyle>
            <a:lvl1pPr algn="r">
              <a:defRPr sz="800">
                <a:solidFill>
                  <a:schemeClr val="bg2"/>
                </a:solidFill>
              </a:defRPr>
            </a:lvl1pPr>
          </a:lstStyle>
          <a:p>
            <a:pPr algn="l"/>
            <a:r>
              <a:rPr lang="de-DE" smtClean="0"/>
              <a:t>Presentationstitle  |  Date</a:t>
            </a:r>
            <a:endParaRPr lang="de-DE" dirty="0"/>
          </a:p>
        </p:txBody>
      </p:sp>
      <p:sp>
        <p:nvSpPr>
          <p:cNvPr id="8" name="Foliennummernplatzhalter 6"/>
          <p:cNvSpPr>
            <a:spLocks noGrp="1"/>
          </p:cNvSpPr>
          <p:nvPr>
            <p:ph type="sldNum" sz="quarter" idx="3"/>
          </p:nvPr>
        </p:nvSpPr>
        <p:spPr bwMode="gray">
          <a:xfrm>
            <a:off x="4736503" y="6512019"/>
            <a:ext cx="469508" cy="298357"/>
          </a:xfrm>
          <a:prstGeom prst="rect">
            <a:avLst/>
          </a:prstGeom>
          <a:solidFill>
            <a:schemeClr val="tx2"/>
          </a:solidFill>
        </p:spPr>
        <p:txBody>
          <a:bodyPr vert="horz" wrap="none" lIns="0" tIns="36000" rIns="0" bIns="36000" rtlCol="0" anchor="t"/>
          <a:lstStyle>
            <a:lvl1pPr algn="r">
              <a:defRPr sz="800" b="1">
                <a:solidFill>
                  <a:schemeClr val="bg1"/>
                </a:solidFill>
              </a:defRPr>
            </a:lvl1pPr>
          </a:lstStyle>
          <a:p>
            <a:pPr algn="ctr"/>
            <a:fld id="{21613F40-7725-4229-977C-7AF5E84064F1}" type="slidenum">
              <a:rPr lang="de-DE" smtClean="0"/>
              <a:pPr algn="ctr"/>
              <a:t>‹#›</a:t>
            </a:fld>
            <a:endParaRPr lang="de-DE" dirty="0"/>
          </a:p>
        </p:txBody>
      </p:sp>
      <p:sp>
        <p:nvSpPr>
          <p:cNvPr id="29" name="Rectangle 21"/>
          <p:cNvSpPr>
            <a:spLocks noChangeArrowheads="1"/>
          </p:cNvSpPr>
          <p:nvPr/>
        </p:nvSpPr>
        <p:spPr bwMode="gray">
          <a:xfrm>
            <a:off x="4736503" y="0"/>
            <a:ext cx="469508" cy="428799"/>
          </a:xfrm>
          <a:prstGeom prst="rect">
            <a:avLst/>
          </a:prstGeom>
          <a:solidFill>
            <a:srgbClr val="01A1E7"/>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35" name="Gruppieren 34"/>
          <p:cNvGrpSpPr/>
          <p:nvPr/>
        </p:nvGrpSpPr>
        <p:grpSpPr bwMode="gray">
          <a:xfrm>
            <a:off x="-143933" y="-140761"/>
            <a:ext cx="10230378" cy="7121346"/>
            <a:chOff x="-132373" y="-141746"/>
            <a:chExt cx="9408746" cy="7171146"/>
          </a:xfrm>
        </p:grpSpPr>
        <p:grpSp>
          <p:nvGrpSpPr>
            <p:cNvPr id="36" name="Gruppieren 35"/>
            <p:cNvGrpSpPr/>
            <p:nvPr/>
          </p:nvGrpSpPr>
          <p:grpSpPr bwMode="gray">
            <a:xfrm>
              <a:off x="-132373" y="872715"/>
              <a:ext cx="95861" cy="5397500"/>
              <a:chOff x="-132373" y="872715"/>
              <a:chExt cx="95861" cy="5397500"/>
            </a:xfrm>
          </p:grpSpPr>
          <p:cxnSp>
            <p:nvCxnSpPr>
              <p:cNvPr id="70" name="Gerade Verbindung 69"/>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p:cNvGrpSpPr/>
            <p:nvPr/>
          </p:nvGrpSpPr>
          <p:grpSpPr bwMode="gray">
            <a:xfrm>
              <a:off x="9180512" y="872715"/>
              <a:ext cx="95861" cy="5397500"/>
              <a:chOff x="-132373" y="872715"/>
              <a:chExt cx="95861" cy="5397500"/>
            </a:xfrm>
          </p:grpSpPr>
          <p:cxnSp>
            <p:nvCxnSpPr>
              <p:cNvPr id="67" name="Gerade Verbindung 66"/>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uppieren 56"/>
            <p:cNvGrpSpPr/>
            <p:nvPr/>
          </p:nvGrpSpPr>
          <p:grpSpPr bwMode="gray">
            <a:xfrm>
              <a:off x="425161" y="-141746"/>
              <a:ext cx="8358477" cy="108000"/>
              <a:chOff x="425161" y="-141746"/>
              <a:chExt cx="8358477" cy="108000"/>
            </a:xfrm>
          </p:grpSpPr>
          <p:cxnSp>
            <p:nvCxnSpPr>
              <p:cNvPr id="63" name="Gerade Verbindung 62"/>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bwMode="gray">
              <a:xfrm flipV="1">
                <a:off x="575145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uppieren 57"/>
            <p:cNvGrpSpPr/>
            <p:nvPr/>
          </p:nvGrpSpPr>
          <p:grpSpPr bwMode="gray">
            <a:xfrm>
              <a:off x="425161" y="6921400"/>
              <a:ext cx="8358477" cy="108000"/>
              <a:chOff x="425161" y="-141746"/>
              <a:chExt cx="8358477" cy="108000"/>
            </a:xfrm>
          </p:grpSpPr>
          <p:cxnSp>
            <p:nvCxnSpPr>
              <p:cNvPr id="59" name="Gerade Verbindung 58"/>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bwMode="gray">
              <a:xfrm flipV="1">
                <a:off x="576263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8" name="Picture 37"/>
          <p:cNvPicPr>
            <a:picLocks noChangeAspect="1"/>
          </p:cNvPicPr>
          <p:nvPr/>
        </p:nvPicPr>
        <p:blipFill>
          <a:blip r:embed="rId2"/>
          <a:stretch>
            <a:fillRect/>
          </a:stretch>
        </p:blipFill>
        <p:spPr>
          <a:xfrm>
            <a:off x="4757481" y="10930"/>
            <a:ext cx="2723083" cy="406581"/>
          </a:xfrm>
          <a:prstGeom prst="rect">
            <a:avLst/>
          </a:prstGeom>
        </p:spPr>
      </p:pic>
    </p:spTree>
    <p:extLst>
      <p:ext uri="{BB962C8B-B14F-4D97-AF65-F5344CB8AC3E}">
        <p14:creationId xmlns:p14="http://schemas.microsoft.com/office/powerpoint/2010/main" val="350472719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bwMode="gray">
          <a:xfrm>
            <a:off x="6265862" y="5844866"/>
            <a:ext cx="3274195" cy="143016"/>
          </a:xfrm>
          <a:prstGeom prst="rect">
            <a:avLst/>
          </a:prstGeom>
        </p:spPr>
        <p:txBody>
          <a:bodyPr vert="horz" wrap="none" lIns="0" tIns="0" rIns="0" bIns="0" rtlCol="0"/>
          <a:lstStyle>
            <a:lvl1pPr algn="r">
              <a:defRPr sz="800">
                <a:solidFill>
                  <a:schemeClr val="bg2"/>
                </a:solidFill>
              </a:defRPr>
            </a:lvl1pPr>
          </a:lstStyle>
          <a:p>
            <a:r>
              <a:rPr lang="en-US" dirty="0" smtClean="0"/>
              <a:t>© Electric Cloud  |  </a:t>
            </a:r>
            <a:r>
              <a:rPr lang="en-US" dirty="0" err="1" smtClean="0"/>
              <a:t>www.electric-cloud.com</a:t>
            </a:r>
            <a:endParaRPr lang="de-DE" dirty="0"/>
          </a:p>
        </p:txBody>
      </p:sp>
      <p:sp>
        <p:nvSpPr>
          <p:cNvPr id="5" name="Notizenplatzhalter 4"/>
          <p:cNvSpPr>
            <a:spLocks noGrp="1"/>
          </p:cNvSpPr>
          <p:nvPr>
            <p:ph type="body" sz="quarter" idx="3"/>
          </p:nvPr>
        </p:nvSpPr>
        <p:spPr bwMode="gray">
          <a:xfrm>
            <a:off x="6265863" y="204787"/>
            <a:ext cx="3286544" cy="5486400"/>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a:t>
            </a:r>
          </a:p>
          <a:p>
            <a:pPr lvl="6"/>
            <a:r>
              <a:rPr lang="de-DE" dirty="0" smtClean="0"/>
              <a:t>Siebte</a:t>
            </a:r>
          </a:p>
          <a:p>
            <a:pPr lvl="7"/>
            <a:r>
              <a:rPr lang="de-DE" dirty="0" smtClean="0"/>
              <a:t>Achte</a:t>
            </a:r>
          </a:p>
          <a:p>
            <a:pPr lvl="8"/>
            <a:r>
              <a:rPr lang="de-DE" dirty="0" smtClean="0"/>
              <a:t>Neunte</a:t>
            </a:r>
            <a:endParaRPr lang="de-DE" dirty="0"/>
          </a:p>
        </p:txBody>
      </p:sp>
      <p:sp>
        <p:nvSpPr>
          <p:cNvPr id="6" name="Fußzeilenplatzhalter 5"/>
          <p:cNvSpPr>
            <a:spLocks noGrp="1"/>
          </p:cNvSpPr>
          <p:nvPr>
            <p:ph type="ftr" sz="quarter" idx="4"/>
          </p:nvPr>
        </p:nvSpPr>
        <p:spPr bwMode="gray">
          <a:xfrm>
            <a:off x="6265863" y="6020352"/>
            <a:ext cx="2933389" cy="209880"/>
          </a:xfrm>
          <a:prstGeom prst="rect">
            <a:avLst/>
          </a:prstGeom>
        </p:spPr>
        <p:txBody>
          <a:bodyPr vert="horz" lIns="72000" tIns="36000" rIns="72000" bIns="36000" rtlCol="0" anchor="b"/>
          <a:lstStyle>
            <a:lvl1pPr algn="r">
              <a:defRPr sz="800">
                <a:solidFill>
                  <a:schemeClr val="bg2"/>
                </a:solidFill>
              </a:defRPr>
            </a:lvl1pPr>
          </a:lstStyle>
          <a:p>
            <a:endParaRPr lang="de-DE" dirty="0"/>
          </a:p>
        </p:txBody>
      </p:sp>
      <p:sp>
        <p:nvSpPr>
          <p:cNvPr id="7" name="Foliennummernplatzhalter 6"/>
          <p:cNvSpPr>
            <a:spLocks noGrp="1"/>
          </p:cNvSpPr>
          <p:nvPr>
            <p:ph type="sldNum" sz="quarter" idx="5"/>
          </p:nvPr>
        </p:nvSpPr>
        <p:spPr bwMode="gray">
          <a:xfrm>
            <a:off x="9199252" y="6020352"/>
            <a:ext cx="350010" cy="203094"/>
          </a:xfrm>
          <a:prstGeom prst="rect">
            <a:avLst/>
          </a:prstGeom>
          <a:solidFill>
            <a:schemeClr val="tx2"/>
          </a:solidFill>
        </p:spPr>
        <p:txBody>
          <a:bodyPr vert="horz" wrap="none" lIns="0" tIns="36000" rIns="72000" bIns="36000" rtlCol="0" anchor="b"/>
          <a:lstStyle>
            <a:lvl1pPr algn="r">
              <a:defRPr sz="800" b="1">
                <a:solidFill>
                  <a:schemeClr val="bg1"/>
                </a:solidFill>
              </a:defRPr>
            </a:lvl1pPr>
          </a:lstStyle>
          <a:p>
            <a:fld id="{21613F40-7725-4229-977C-7AF5E84064F1}" type="slidenum">
              <a:rPr lang="de-DE" smtClean="0"/>
              <a:pPr/>
              <a:t>‹#›</a:t>
            </a:fld>
            <a:endParaRPr lang="de-DE" dirty="0"/>
          </a:p>
        </p:txBody>
      </p:sp>
      <p:grpSp>
        <p:nvGrpSpPr>
          <p:cNvPr id="11" name="Gruppieren 10"/>
          <p:cNvGrpSpPr/>
          <p:nvPr/>
        </p:nvGrpSpPr>
        <p:grpSpPr bwMode="gray">
          <a:xfrm>
            <a:off x="477481" y="5540787"/>
            <a:ext cx="5373547" cy="688965"/>
            <a:chOff x="6096000" y="3932993"/>
            <a:chExt cx="3394074" cy="1036890"/>
          </a:xfrm>
        </p:grpSpPr>
        <p:cxnSp>
          <p:nvCxnSpPr>
            <p:cNvPr id="14" name="Gerade Verbindung 13"/>
            <p:cNvCxnSpPr/>
            <p:nvPr/>
          </p:nvCxnSpPr>
          <p:spPr bwMode="gray">
            <a:xfrm>
              <a:off x="6096000" y="496988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6096000" y="4451438"/>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6096000" y="393299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Folienbildplatzhalter 50"/>
          <p:cNvSpPr>
            <a:spLocks noGrp="1" noRot="1" noChangeAspect="1"/>
          </p:cNvSpPr>
          <p:nvPr>
            <p:ph type="sldImg" idx="2"/>
          </p:nvPr>
        </p:nvSpPr>
        <p:spPr bwMode="gray">
          <a:xfrm>
            <a:off x="213810" y="204787"/>
            <a:ext cx="5824246" cy="3276703"/>
          </a:xfrm>
          <a:prstGeom prst="rect">
            <a:avLst/>
          </a:prstGeom>
          <a:noFill/>
          <a:ln w="12700">
            <a:noFill/>
          </a:ln>
        </p:spPr>
        <p:txBody>
          <a:bodyPr vert="horz" lIns="91440" tIns="45720" rIns="91440" bIns="45720" rtlCol="0" anchor="ctr"/>
          <a:lstStyle/>
          <a:p>
            <a:endParaRPr lang="de-DE" dirty="0"/>
          </a:p>
        </p:txBody>
      </p:sp>
      <p:cxnSp>
        <p:nvCxnSpPr>
          <p:cNvPr id="45" name="Gerade Verbindung 14"/>
          <p:cNvCxnSpPr/>
          <p:nvPr/>
        </p:nvCxnSpPr>
        <p:spPr bwMode="gray">
          <a:xfrm>
            <a:off x="475456" y="5194305"/>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Gerade Verbindung 15"/>
          <p:cNvCxnSpPr/>
          <p:nvPr/>
        </p:nvCxnSpPr>
        <p:spPr bwMode="gray">
          <a:xfrm>
            <a:off x="475456" y="4849822"/>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Gerade Verbindung 14"/>
          <p:cNvCxnSpPr/>
          <p:nvPr/>
        </p:nvCxnSpPr>
        <p:spPr bwMode="gray">
          <a:xfrm>
            <a:off x="475456" y="4505340"/>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Gerade Verbindung 15"/>
          <p:cNvCxnSpPr/>
          <p:nvPr/>
        </p:nvCxnSpPr>
        <p:spPr bwMode="gray">
          <a:xfrm>
            <a:off x="475456" y="4160857"/>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093269"/>
      </p:ext>
    </p:extLst>
  </p:cSld>
  <p:clrMap bg1="lt1" tx1="dk1" bg2="lt2" tx2="dk2" accent1="accent1" accent2="accent2" accent3="accent3" accent4="accent4" accent5="accent5" accent6="accent6" hlink="hlink" folHlink="folHlink"/>
  <p:hf hdr="0"/>
  <p:notesStyle>
    <a:lvl1pPr marL="0" indent="0" algn="l" defTabSz="641909" rtl="0" eaLnBrk="1" latinLnBrk="0" hangingPunct="1">
      <a:spcBef>
        <a:spcPts val="140"/>
      </a:spcBef>
      <a:spcAft>
        <a:spcPts val="140"/>
      </a:spcAft>
      <a:defRPr sz="772" kern="1200">
        <a:solidFill>
          <a:schemeClr val="tx1"/>
        </a:solidFill>
        <a:latin typeface="+mn-lt"/>
        <a:ea typeface="+mn-ea"/>
        <a:cs typeface="+mn-cs"/>
      </a:defRPr>
    </a:lvl1pPr>
    <a:lvl2pPr marL="0" indent="0" algn="l" defTabSz="641909" rtl="0" eaLnBrk="1" latinLnBrk="0" hangingPunct="1">
      <a:spcBef>
        <a:spcPts val="140"/>
      </a:spcBef>
      <a:spcAft>
        <a:spcPts val="140"/>
      </a:spcAft>
      <a:defRPr sz="772" b="1" kern="1200">
        <a:solidFill>
          <a:schemeClr val="tx1"/>
        </a:solidFill>
        <a:latin typeface="+mn-lt"/>
        <a:ea typeface="+mn-ea"/>
        <a:cs typeface="+mn-cs"/>
      </a:defRPr>
    </a:lvl2pPr>
    <a:lvl3pPr marL="120358" indent="-120358"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3pPr>
    <a:lvl4pPr marL="249631" indent="-124816"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4pPr>
    <a:lvl5pPr marL="124816" indent="-124816" algn="l" defTabSz="641909" rtl="0" eaLnBrk="1" latinLnBrk="0" hangingPunct="1">
      <a:spcBef>
        <a:spcPts val="140"/>
      </a:spcBef>
      <a:spcAft>
        <a:spcPts val="140"/>
      </a:spcAft>
      <a:buClr>
        <a:schemeClr val="accent1"/>
      </a:buClr>
      <a:buFont typeface="+mj-lt"/>
      <a:buAutoNum type="romanUcPeriod"/>
      <a:defRPr sz="772" kern="1200">
        <a:solidFill>
          <a:schemeClr val="tx1"/>
        </a:solidFill>
        <a:latin typeface="+mn-lt"/>
        <a:ea typeface="+mn-ea"/>
        <a:cs typeface="+mn-cs"/>
      </a:defRPr>
    </a:lvl5pPr>
    <a:lvl6pPr marL="0" indent="0" algn="l" defTabSz="641909" rtl="0" eaLnBrk="1" latinLnBrk="0" hangingPunct="1">
      <a:defRPr sz="983" b="0" kern="1200">
        <a:solidFill>
          <a:schemeClr val="accent5"/>
        </a:solidFill>
        <a:latin typeface="+mn-lt"/>
        <a:ea typeface="+mn-ea"/>
        <a:cs typeface="+mn-cs"/>
      </a:defRPr>
    </a:lvl6pPr>
    <a:lvl7pPr marL="0" indent="0" algn="l" defTabSz="641909" rtl="0" eaLnBrk="1" latinLnBrk="0" hangingPunct="1">
      <a:defRPr sz="983" b="0" kern="1200">
        <a:solidFill>
          <a:schemeClr val="accent6"/>
        </a:solidFill>
        <a:latin typeface="+mn-lt"/>
        <a:ea typeface="+mn-ea"/>
        <a:cs typeface="+mn-cs"/>
      </a:defRPr>
    </a:lvl7pPr>
    <a:lvl8pPr marL="0" indent="0" algn="l" defTabSz="641909" rtl="0" eaLnBrk="1" latinLnBrk="0" hangingPunct="1">
      <a:defRPr sz="983" b="0" kern="1200">
        <a:solidFill>
          <a:schemeClr val="accent3"/>
        </a:solidFill>
        <a:latin typeface="+mn-lt"/>
        <a:ea typeface="+mn-ea"/>
        <a:cs typeface="+mn-cs"/>
      </a:defRPr>
    </a:lvl8pPr>
    <a:lvl9pPr marL="0" indent="0" algn="l" defTabSz="641909" rtl="0" eaLnBrk="1" latinLnBrk="0" hangingPunct="1">
      <a:defRPr sz="632" b="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dotcloud/docker/tree/master/pkg/libcontain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21613F40-7725-4229-977C-7AF5E84064F1}" type="slidenum">
              <a:rPr lang="de-DE" smtClean="0"/>
              <a:pPr/>
              <a:t>1</a:t>
            </a:fld>
            <a:endParaRPr lang="de-DE"/>
          </a:p>
        </p:txBody>
      </p:sp>
      <p:sp>
        <p:nvSpPr>
          <p:cNvPr id="5" name="Fußzeilenplatzhalter 4"/>
          <p:cNvSpPr>
            <a:spLocks noGrp="1"/>
          </p:cNvSpPr>
          <p:nvPr>
            <p:ph type="ftr" sz="quarter" idx="11"/>
          </p:nvPr>
        </p:nvSpPr>
        <p:spPr/>
        <p:txBody>
          <a:bodyPr/>
          <a:lstStyle/>
          <a:p>
            <a:r>
              <a:rPr lang="de-DE" smtClean="0"/>
              <a:t>Presentationstitle  |  Date</a:t>
            </a:r>
            <a:endParaRPr lang="de-DE" dirty="0"/>
          </a:p>
        </p:txBody>
      </p:sp>
      <p:sp>
        <p:nvSpPr>
          <p:cNvPr id="7" name="Datumsplatzhalter 6"/>
          <p:cNvSpPr>
            <a:spLocks noGrp="1"/>
          </p:cNvSpPr>
          <p:nvPr>
            <p:ph type="dt" idx="12"/>
          </p:nvPr>
        </p:nvSpPr>
        <p:spPr/>
        <p:txBody>
          <a:bodyPr/>
          <a:lstStyle/>
          <a:p>
            <a:r>
              <a:rPr lang="en-US" dirty="0" smtClean="0"/>
              <a:t>© Electric Cloud  |  </a:t>
            </a:r>
            <a:r>
              <a:rPr lang="en-US" dirty="0" err="1" smtClean="0"/>
              <a:t>www.electri-ccloud.com</a:t>
            </a:r>
            <a:endParaRPr lang="de-DE" dirty="0"/>
          </a:p>
        </p:txBody>
      </p:sp>
      <p:sp>
        <p:nvSpPr>
          <p:cNvPr id="8" name="Folienbildplatzhalter 7"/>
          <p:cNvSpPr>
            <a:spLocks noGrp="1" noRot="1" noChangeAspect="1"/>
          </p:cNvSpPr>
          <p:nvPr>
            <p:ph type="sldImg"/>
          </p:nvPr>
        </p:nvSpPr>
        <p:spPr>
          <a:xfrm>
            <a:off x="61913" y="1119188"/>
            <a:ext cx="6169025" cy="3470275"/>
          </a:xfrm>
        </p:spPr>
      </p:sp>
      <p:sp>
        <p:nvSpPr>
          <p:cNvPr id="9" name="Notizenplatzhalter 8"/>
          <p:cNvSpPr>
            <a:spLocks noGrp="1"/>
          </p:cNvSpPr>
          <p:nvPr>
            <p:ph type="body" idx="1"/>
          </p:nvPr>
        </p:nvSpPr>
        <p:spPr>
          <a:xfrm>
            <a:off x="6265863" y="849313"/>
            <a:ext cx="3286544" cy="4689474"/>
          </a:xfrm>
        </p:spPr>
        <p:txBody>
          <a:bodyPr/>
          <a:lstStyle/>
          <a:p>
            <a:r>
              <a:rPr lang="de-DE" dirty="0" smtClean="0"/>
              <a:t>Hello</a:t>
            </a:r>
            <a:r>
              <a:rPr lang="de-DE" baseline="0" dirty="0" smtClean="0"/>
              <a:t> everyone welcome to my session on creating your own self service cloud: docker containers as part of a CD pipeline</a:t>
            </a:r>
            <a:endParaRPr lang="de-DE" dirty="0"/>
          </a:p>
        </p:txBody>
      </p:sp>
    </p:spTree>
    <p:extLst>
      <p:ext uri="{BB962C8B-B14F-4D97-AF65-F5344CB8AC3E}">
        <p14:creationId xmlns:p14="http://schemas.microsoft.com/office/powerpoint/2010/main" val="267043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dirty="0"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12</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dirty="0"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13</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dirty="0"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14</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dirty="0"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16</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dirty="0"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17</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dirty="0"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19</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20</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https://blog.docker.com/2014/03/docker-0-9-introducing-execution-drivers-and-libcontainer/</a:t>
            </a:r>
          </a:p>
          <a:p>
            <a:endParaRPr lang="en-US" dirty="0" smtClean="0"/>
          </a:p>
          <a:p>
            <a:endParaRPr lang="en-US" dirty="0" smtClean="0"/>
          </a:p>
          <a:p>
            <a:pPr rtl="0"/>
            <a:r>
              <a:rPr lang="en-US" sz="772" b="0" i="0" kern="1200" dirty="0" smtClean="0">
                <a:solidFill>
                  <a:schemeClr val="tx1"/>
                </a:solidFill>
                <a:effectLst/>
                <a:latin typeface="+mn-lt"/>
                <a:ea typeface="+mn-ea"/>
                <a:cs typeface="+mn-cs"/>
              </a:rPr>
              <a:t>Second, we are introducing a new built-in execution driver which is shipping alongside the LXC driver. This driver is based on </a:t>
            </a:r>
            <a:r>
              <a:rPr lang="en-US" sz="772" b="0" i="0" u="sng" kern="1200" dirty="0" err="1" smtClean="0">
                <a:solidFill>
                  <a:schemeClr val="tx1"/>
                </a:solidFill>
                <a:effectLst/>
                <a:latin typeface="+mn-lt"/>
                <a:ea typeface="+mn-ea"/>
                <a:cs typeface="+mn-cs"/>
                <a:hlinkClick r:id="rId3"/>
              </a:rPr>
              <a:t>libcontainer</a:t>
            </a:r>
            <a:r>
              <a:rPr lang="en-US" sz="772" b="0" i="0" kern="1200" dirty="0" smtClean="0">
                <a:solidFill>
                  <a:schemeClr val="tx1"/>
                </a:solidFill>
                <a:effectLst/>
                <a:latin typeface="+mn-lt"/>
                <a:ea typeface="+mn-ea"/>
                <a:cs typeface="+mn-cs"/>
              </a:rPr>
              <a:t>, a pure Go library which we developed to access the kernel’s container APIs directly, without any other dependencies.</a:t>
            </a:r>
          </a:p>
          <a:p>
            <a:pPr rtl="0"/>
            <a:endParaRPr lang="en-US" sz="772" b="0" i="0" kern="1200" dirty="0" smtClean="0">
              <a:solidFill>
                <a:schemeClr val="tx1"/>
              </a:solidFill>
              <a:effectLst/>
              <a:latin typeface="+mn-lt"/>
              <a:ea typeface="+mn-ea"/>
              <a:cs typeface="+mn-cs"/>
            </a:endParaRPr>
          </a:p>
          <a:p>
            <a:pPr rtl="0"/>
            <a:r>
              <a:rPr lang="en-US" sz="772" b="0" i="0" kern="1200" dirty="0" smtClean="0">
                <a:solidFill>
                  <a:schemeClr val="tx1"/>
                </a:solidFill>
                <a:effectLst/>
                <a:latin typeface="+mn-lt"/>
                <a:ea typeface="+mn-ea"/>
                <a:cs typeface="+mn-cs"/>
              </a:rPr>
              <a:t>Thanks to </a:t>
            </a:r>
            <a:r>
              <a:rPr lang="en-US" sz="772" b="0" i="0" kern="1200" dirty="0" err="1" smtClean="0">
                <a:solidFill>
                  <a:schemeClr val="tx1"/>
                </a:solidFill>
                <a:effectLst/>
                <a:latin typeface="+mn-lt"/>
                <a:ea typeface="+mn-ea"/>
                <a:cs typeface="+mn-cs"/>
              </a:rPr>
              <a:t>libcontainer</a:t>
            </a:r>
            <a:r>
              <a:rPr lang="en-US" sz="772" b="0" i="0" kern="1200" dirty="0" smtClean="0">
                <a:solidFill>
                  <a:schemeClr val="tx1"/>
                </a:solidFill>
                <a:effectLst/>
                <a:latin typeface="+mn-lt"/>
                <a:ea typeface="+mn-ea"/>
                <a:cs typeface="+mn-cs"/>
              </a:rPr>
              <a:t>, </a:t>
            </a:r>
            <a:r>
              <a:rPr lang="en-US" sz="772" b="0" i="0" kern="1200" dirty="0" err="1" smtClean="0">
                <a:solidFill>
                  <a:schemeClr val="tx1"/>
                </a:solidFill>
                <a:effectLst/>
                <a:latin typeface="+mn-lt"/>
                <a:ea typeface="+mn-ea"/>
                <a:cs typeface="+mn-cs"/>
              </a:rPr>
              <a:t>Docker</a:t>
            </a:r>
            <a:r>
              <a:rPr lang="en-US" sz="772" b="0" i="0" kern="1200" dirty="0" smtClean="0">
                <a:solidFill>
                  <a:schemeClr val="tx1"/>
                </a:solidFill>
                <a:effectLst/>
                <a:latin typeface="+mn-lt"/>
                <a:ea typeface="+mn-ea"/>
                <a:cs typeface="+mn-cs"/>
              </a:rPr>
              <a:t> out of the box can now manipulate namespaces, control groups, capabilities, </a:t>
            </a:r>
            <a:r>
              <a:rPr lang="en-US" sz="772" b="0" i="0" kern="1200" dirty="0" err="1" smtClean="0">
                <a:solidFill>
                  <a:schemeClr val="tx1"/>
                </a:solidFill>
                <a:effectLst/>
                <a:latin typeface="+mn-lt"/>
                <a:ea typeface="+mn-ea"/>
                <a:cs typeface="+mn-cs"/>
              </a:rPr>
              <a:t>apparmor</a:t>
            </a:r>
            <a:r>
              <a:rPr lang="en-US" sz="772" b="0" i="0" kern="1200" dirty="0" smtClean="0">
                <a:solidFill>
                  <a:schemeClr val="tx1"/>
                </a:solidFill>
                <a:effectLst/>
                <a:latin typeface="+mn-lt"/>
                <a:ea typeface="+mn-ea"/>
                <a:cs typeface="+mn-cs"/>
              </a:rPr>
              <a:t> profiles, network interfaces and firewalling rules – all in a consistent and predictable way, and without depending on LXC or any other </a:t>
            </a:r>
            <a:r>
              <a:rPr lang="en-US" sz="772" b="0" i="0" kern="1200" dirty="0" err="1" smtClean="0">
                <a:solidFill>
                  <a:schemeClr val="tx1"/>
                </a:solidFill>
                <a:effectLst/>
                <a:latin typeface="+mn-lt"/>
                <a:ea typeface="+mn-ea"/>
                <a:cs typeface="+mn-cs"/>
              </a:rPr>
              <a:t>userland</a:t>
            </a:r>
            <a:r>
              <a:rPr lang="en-US" sz="772" b="0" i="0" kern="1200" dirty="0" smtClean="0">
                <a:solidFill>
                  <a:schemeClr val="tx1"/>
                </a:solidFill>
                <a:effectLst/>
                <a:latin typeface="+mn-lt"/>
                <a:ea typeface="+mn-ea"/>
                <a:cs typeface="+mn-cs"/>
              </a:rPr>
              <a:t> package. This drastically reduces the number of moving parts, and insulates </a:t>
            </a:r>
            <a:r>
              <a:rPr lang="en-US" sz="772" b="0" i="0" kern="1200" dirty="0" err="1" smtClean="0">
                <a:solidFill>
                  <a:schemeClr val="tx1"/>
                </a:solidFill>
                <a:effectLst/>
                <a:latin typeface="+mn-lt"/>
                <a:ea typeface="+mn-ea"/>
                <a:cs typeface="+mn-cs"/>
              </a:rPr>
              <a:t>Docker</a:t>
            </a:r>
            <a:r>
              <a:rPr lang="en-US" sz="772" b="0" i="0" kern="1200" dirty="0" smtClean="0">
                <a:solidFill>
                  <a:schemeClr val="tx1"/>
                </a:solidFill>
                <a:effectLst/>
                <a:latin typeface="+mn-lt"/>
                <a:ea typeface="+mn-ea"/>
                <a:cs typeface="+mn-cs"/>
              </a:rPr>
              <a:t> from the side-effects introduced across versions and distributions of LXC. In fact, </a:t>
            </a:r>
            <a:r>
              <a:rPr lang="en-US" sz="772" b="0" i="0" kern="1200" dirty="0" err="1" smtClean="0">
                <a:solidFill>
                  <a:schemeClr val="tx1"/>
                </a:solidFill>
                <a:effectLst/>
                <a:latin typeface="+mn-lt"/>
                <a:ea typeface="+mn-ea"/>
                <a:cs typeface="+mn-cs"/>
              </a:rPr>
              <a:t>libcontainer</a:t>
            </a:r>
            <a:r>
              <a:rPr lang="en-US" sz="772" b="0" i="0" kern="1200" dirty="0" smtClean="0">
                <a:solidFill>
                  <a:schemeClr val="tx1"/>
                </a:solidFill>
                <a:effectLst/>
                <a:latin typeface="+mn-lt"/>
                <a:ea typeface="+mn-ea"/>
                <a:cs typeface="+mn-cs"/>
              </a:rPr>
              <a:t> delivered such a boost to stability that we decided to make it the default. In other words, as of </a:t>
            </a:r>
            <a:r>
              <a:rPr lang="en-US" sz="772" b="0" i="0" kern="1200" dirty="0" err="1" smtClean="0">
                <a:solidFill>
                  <a:schemeClr val="tx1"/>
                </a:solidFill>
                <a:effectLst/>
                <a:latin typeface="+mn-lt"/>
                <a:ea typeface="+mn-ea"/>
                <a:cs typeface="+mn-cs"/>
              </a:rPr>
              <a:t>Docker</a:t>
            </a:r>
            <a:r>
              <a:rPr lang="en-US" sz="772" b="0" i="0" kern="1200" dirty="0" smtClean="0">
                <a:solidFill>
                  <a:schemeClr val="tx1"/>
                </a:solidFill>
                <a:effectLst/>
                <a:latin typeface="+mn-lt"/>
                <a:ea typeface="+mn-ea"/>
                <a:cs typeface="+mn-cs"/>
              </a:rPr>
              <a:t> 0.9, LXC is now optional. To switch back to the LXC driver, simply restart the </a:t>
            </a:r>
            <a:r>
              <a:rPr lang="en-US" sz="772" b="0" i="0" kern="1200" dirty="0" err="1" smtClean="0">
                <a:solidFill>
                  <a:schemeClr val="tx1"/>
                </a:solidFill>
                <a:effectLst/>
                <a:latin typeface="+mn-lt"/>
                <a:ea typeface="+mn-ea"/>
                <a:cs typeface="+mn-cs"/>
              </a:rPr>
              <a:t>Docker</a:t>
            </a:r>
            <a:r>
              <a:rPr lang="en-US" sz="772" b="0" i="0" kern="1200" dirty="0" smtClean="0">
                <a:solidFill>
                  <a:schemeClr val="tx1"/>
                </a:solidFill>
                <a:effectLst/>
                <a:latin typeface="+mn-lt"/>
                <a:ea typeface="+mn-ea"/>
                <a:cs typeface="+mn-cs"/>
              </a:rPr>
              <a:t> daemon with </a:t>
            </a:r>
            <a:r>
              <a:rPr lang="en-US" sz="772" b="1" i="0" kern="1200" dirty="0" err="1" smtClean="0">
                <a:solidFill>
                  <a:schemeClr val="tx1"/>
                </a:solidFill>
                <a:effectLst/>
                <a:latin typeface="+mn-lt"/>
                <a:ea typeface="+mn-ea"/>
                <a:cs typeface="+mn-cs"/>
              </a:rPr>
              <a:t>docker</a:t>
            </a:r>
            <a:r>
              <a:rPr lang="en-US" sz="772" b="1" i="0" kern="1200" dirty="0" smtClean="0">
                <a:solidFill>
                  <a:schemeClr val="tx1"/>
                </a:solidFill>
                <a:effectLst/>
                <a:latin typeface="+mn-lt"/>
                <a:ea typeface="+mn-ea"/>
                <a:cs typeface="+mn-cs"/>
              </a:rPr>
              <a:t> -d -e </a:t>
            </a:r>
            <a:r>
              <a:rPr lang="en-US" sz="772" b="1" i="0" kern="1200" dirty="0" err="1" smtClean="0">
                <a:solidFill>
                  <a:schemeClr val="tx1"/>
                </a:solidFill>
                <a:effectLst/>
                <a:latin typeface="+mn-lt"/>
                <a:ea typeface="+mn-ea"/>
                <a:cs typeface="+mn-cs"/>
              </a:rPr>
              <a:t>lxc</a:t>
            </a:r>
            <a:r>
              <a:rPr lang="en-US" sz="772" b="0" i="0" kern="1200" dirty="0" smtClean="0">
                <a:solidFill>
                  <a:schemeClr val="tx1"/>
                </a:solidFill>
                <a:effectLst/>
                <a:latin typeface="+mn-lt"/>
                <a:ea typeface="+mn-ea"/>
                <a:cs typeface="+mn-cs"/>
              </a:rPr>
              <a:t>. Of course we will continue to support the LXC driver going forward.</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23</a:t>
            </a:fld>
            <a:endParaRPr lang="de-DE" dirty="0"/>
          </a:p>
        </p:txBody>
      </p:sp>
    </p:spTree>
    <p:extLst>
      <p:ext uri="{BB962C8B-B14F-4D97-AF65-F5344CB8AC3E}">
        <p14:creationId xmlns:p14="http://schemas.microsoft.com/office/powerpoint/2010/main" val="2207505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24</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25</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Hi everyone my name is Nikhil</a:t>
            </a:r>
            <a:r>
              <a:rPr lang="en-US" baseline="0" dirty="0" smtClean="0"/>
              <a:t> Vaze.</a:t>
            </a:r>
          </a:p>
          <a:p>
            <a:r>
              <a:rPr lang="en-US" baseline="0" dirty="0" smtClean="0"/>
              <a:t>I’m a </a:t>
            </a:r>
            <a:r>
              <a:rPr lang="en-US" baseline="0" dirty="0" smtClean="0"/>
              <a:t>Staff Software </a:t>
            </a:r>
            <a:r>
              <a:rPr lang="en-US" baseline="0" dirty="0" smtClean="0"/>
              <a:t>Engineer at Electric Cloud.</a:t>
            </a:r>
          </a:p>
          <a:p>
            <a:r>
              <a:rPr lang="en-US" baseline="0" dirty="0" smtClean="0"/>
              <a:t>Been there for about 5 years and I’m the team lead for all of our plugins (third-party integrations). </a:t>
            </a:r>
          </a:p>
          <a:p>
            <a:endParaRPr lang="en-US" baseline="0" dirty="0" smtClean="0"/>
          </a:p>
          <a:p>
            <a:r>
              <a:rPr lang="en-US" baseline="0" dirty="0" smtClean="0"/>
              <a:t>And you can find me on </a:t>
            </a:r>
            <a:r>
              <a:rPr lang="en-US" baseline="0" dirty="0" err="1" smtClean="0"/>
              <a:t>github</a:t>
            </a:r>
            <a:r>
              <a:rPr lang="en-US" baseline="0" dirty="0" smtClean="0"/>
              <a:t> and twitter</a:t>
            </a:r>
          </a:p>
          <a:p>
            <a:endParaRPr lang="en-US" baseline="0" dirty="0" smtClean="0"/>
          </a:p>
          <a:p>
            <a:r>
              <a:rPr lang="en-US" baseline="0" dirty="0" smtClean="0"/>
              <a:t>I work at a company that helps other companies develop better software faster. We sell software products that do so. We are not really a consulting shop. We’re a </a:t>
            </a:r>
            <a:r>
              <a:rPr lang="en-US" baseline="0" dirty="0" err="1" smtClean="0"/>
              <a:t>devops</a:t>
            </a:r>
            <a:r>
              <a:rPr lang="en-US" baseline="0" dirty="0" smtClean="0"/>
              <a:t> automation / tools provider.</a:t>
            </a: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a:t>
            </a:fld>
            <a:endParaRPr lang="de-DE" dirty="0"/>
          </a:p>
        </p:txBody>
      </p:sp>
    </p:spTree>
    <p:extLst>
      <p:ext uri="{BB962C8B-B14F-4D97-AF65-F5344CB8AC3E}">
        <p14:creationId xmlns:p14="http://schemas.microsoft.com/office/powerpoint/2010/main" val="49972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27</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28</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72" b="0" i="0" kern="1200" dirty="0" smtClean="0">
                <a:solidFill>
                  <a:schemeClr val="tx1"/>
                </a:solidFill>
                <a:effectLst/>
                <a:latin typeface="+mn-lt"/>
                <a:ea typeface="+mn-ea"/>
                <a:cs typeface="+mn-cs"/>
              </a:rPr>
              <a:t>Shout out to Jason</a:t>
            </a:r>
            <a:r>
              <a:rPr lang="en-US" sz="772" b="0" i="0" kern="1200" baseline="0" dirty="0" smtClean="0">
                <a:solidFill>
                  <a:schemeClr val="tx1"/>
                </a:solidFill>
                <a:effectLst/>
                <a:latin typeface="+mn-lt"/>
                <a:ea typeface="+mn-ea"/>
                <a:cs typeface="+mn-cs"/>
              </a:rPr>
              <a:t> Wilder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772"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772" b="0" i="0" kern="1200" dirty="0" smtClean="0">
                <a:solidFill>
                  <a:schemeClr val="tx1"/>
                </a:solidFill>
                <a:effectLst/>
                <a:latin typeface="+mn-lt"/>
                <a:ea typeface="+mn-ea"/>
                <a:cs typeface="+mn-cs"/>
              </a:rPr>
              <a:t>We have components to serve as a registry (</a:t>
            </a:r>
            <a:r>
              <a:rPr lang="en-US" sz="772" b="0" i="0" kern="1200" dirty="0" err="1" smtClean="0">
                <a:solidFill>
                  <a:schemeClr val="tx1"/>
                </a:solidFill>
                <a:effectLst/>
                <a:latin typeface="+mn-lt"/>
                <a:ea typeface="+mn-ea"/>
                <a:cs typeface="+mn-cs"/>
              </a:rPr>
              <a:t>etcd</a:t>
            </a:r>
            <a:r>
              <a:rPr lang="en-US" sz="772" b="0" i="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772"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sv-SE" sz="772" b="0" i="0" kern="1200" dirty="0" smtClean="0">
                <a:solidFill>
                  <a:schemeClr val="tx1"/>
                </a:solidFill>
                <a:effectLst/>
                <a:latin typeface="+mn-lt"/>
                <a:ea typeface="+mn-ea"/>
                <a:cs typeface="+mn-cs"/>
              </a:rPr>
              <a:t>A registration side-kick process (docker-register)</a:t>
            </a:r>
          </a:p>
          <a:p>
            <a:pPr marL="0" marR="0" indent="0" algn="l" defTabSz="457200" rtl="0" eaLnBrk="1" fontAlgn="auto" latinLnBrk="0" hangingPunct="1">
              <a:lnSpc>
                <a:spcPct val="100000"/>
              </a:lnSpc>
              <a:spcBef>
                <a:spcPts val="0"/>
              </a:spcBef>
              <a:spcAft>
                <a:spcPts val="0"/>
              </a:spcAft>
              <a:buClrTx/>
              <a:buSzTx/>
              <a:buFontTx/>
              <a:buNone/>
              <a:tabLst/>
              <a:defRPr/>
            </a:pPr>
            <a:endParaRPr lang="sv-SE" sz="772"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772" b="0" i="0" kern="1200" dirty="0" smtClean="0">
                <a:solidFill>
                  <a:schemeClr val="tx1"/>
                </a:solidFill>
                <a:effectLst/>
                <a:latin typeface="+mn-lt"/>
                <a:ea typeface="+mn-ea"/>
                <a:cs typeface="+mn-cs"/>
              </a:rPr>
              <a:t>A discovery side-kick process (</a:t>
            </a:r>
            <a:r>
              <a:rPr lang="en-US" sz="772" b="0" i="0" kern="1200" dirty="0" err="1" smtClean="0">
                <a:solidFill>
                  <a:schemeClr val="tx1"/>
                </a:solidFill>
                <a:effectLst/>
                <a:latin typeface="+mn-lt"/>
                <a:ea typeface="+mn-ea"/>
                <a:cs typeface="+mn-cs"/>
              </a:rPr>
              <a:t>docker</a:t>
            </a:r>
            <a:r>
              <a:rPr lang="en-US" sz="772" b="0" i="0" kern="1200" dirty="0" smtClean="0">
                <a:solidFill>
                  <a:schemeClr val="tx1"/>
                </a:solidFill>
                <a:effectLst/>
                <a:latin typeface="+mn-lt"/>
                <a:ea typeface="+mn-ea"/>
                <a:cs typeface="+mn-cs"/>
              </a:rPr>
              <a:t>-discover)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772"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772" b="0" i="0" kern="1200" dirty="0" smtClean="0">
                <a:solidFill>
                  <a:schemeClr val="tx1"/>
                </a:solidFill>
                <a:effectLst/>
                <a:latin typeface="+mn-lt"/>
                <a:ea typeface="+mn-ea"/>
                <a:cs typeface="+mn-cs"/>
              </a:rPr>
              <a:t>Finally a consumers (chrome)</a:t>
            </a: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30</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Multi node (</a:t>
            </a:r>
            <a:r>
              <a:rPr lang="en-US" sz="800" kern="1200" baseline="0" dirty="0" err="1" smtClean="0">
                <a:solidFill>
                  <a:schemeClr val="tx1"/>
                </a:solidFill>
                <a:latin typeface="+mn-lt"/>
                <a:ea typeface="+mn-ea"/>
                <a:cs typeface="+mn-cs"/>
              </a:rPr>
              <a:t>vm</a:t>
            </a:r>
            <a:r>
              <a:rPr lang="en-US" sz="800" kern="1200" baseline="0" dirty="0" smtClean="0">
                <a:solidFill>
                  <a:schemeClr val="tx1"/>
                </a:solidFill>
                <a:latin typeface="+mn-lt"/>
                <a:ea typeface="+mn-ea"/>
                <a:cs typeface="+mn-cs"/>
              </a:rPr>
              <a:t>), multi container application deployments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err="1" smtClean="0">
                <a:solidFill>
                  <a:schemeClr val="tx1"/>
                </a:solidFill>
                <a:latin typeface="+mn-lt"/>
                <a:ea typeface="+mn-ea"/>
                <a:cs typeface="+mn-cs"/>
              </a:rPr>
              <a:t>stateful</a:t>
            </a: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31</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32</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Multi node (</a:t>
            </a:r>
            <a:r>
              <a:rPr lang="en-US" sz="800" kern="1200" baseline="0" dirty="0" err="1" smtClean="0">
                <a:solidFill>
                  <a:schemeClr val="tx1"/>
                </a:solidFill>
                <a:latin typeface="+mn-lt"/>
                <a:ea typeface="+mn-ea"/>
                <a:cs typeface="+mn-cs"/>
              </a:rPr>
              <a:t>vm</a:t>
            </a:r>
            <a:r>
              <a:rPr lang="en-US" sz="800" kern="1200" baseline="0" dirty="0" smtClean="0">
                <a:solidFill>
                  <a:schemeClr val="tx1"/>
                </a:solidFill>
                <a:latin typeface="+mn-lt"/>
                <a:ea typeface="+mn-ea"/>
                <a:cs typeface="+mn-cs"/>
              </a:rPr>
              <a:t>), multi container application deployments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err="1" smtClean="0">
                <a:solidFill>
                  <a:schemeClr val="tx1"/>
                </a:solidFill>
                <a:latin typeface="+mn-lt"/>
                <a:ea typeface="+mn-ea"/>
                <a:cs typeface="+mn-cs"/>
              </a:rPr>
              <a:t>Stateful</a:t>
            </a: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33</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Multi node (</a:t>
            </a:r>
            <a:r>
              <a:rPr lang="en-US" sz="800" kern="1200" baseline="0" dirty="0" err="1" smtClean="0">
                <a:solidFill>
                  <a:schemeClr val="tx1"/>
                </a:solidFill>
                <a:latin typeface="+mn-lt"/>
                <a:ea typeface="+mn-ea"/>
                <a:cs typeface="+mn-cs"/>
              </a:rPr>
              <a:t>vm</a:t>
            </a:r>
            <a:r>
              <a:rPr lang="en-US" sz="800" kern="1200" baseline="0" dirty="0" smtClean="0">
                <a:solidFill>
                  <a:schemeClr val="tx1"/>
                </a:solidFill>
                <a:latin typeface="+mn-lt"/>
                <a:ea typeface="+mn-ea"/>
                <a:cs typeface="+mn-cs"/>
              </a:rPr>
              <a:t>), multi container application deployments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err="1" smtClean="0">
                <a:solidFill>
                  <a:schemeClr val="tx1"/>
                </a:solidFill>
                <a:latin typeface="+mn-lt"/>
                <a:ea typeface="+mn-ea"/>
                <a:cs typeface="+mn-cs"/>
              </a:rPr>
              <a:t>Stateful</a:t>
            </a: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34</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Multi node (</a:t>
            </a:r>
            <a:r>
              <a:rPr lang="en-US" sz="800" kern="1200" baseline="0" dirty="0" err="1" smtClean="0">
                <a:solidFill>
                  <a:schemeClr val="tx1"/>
                </a:solidFill>
                <a:latin typeface="+mn-lt"/>
                <a:ea typeface="+mn-ea"/>
                <a:cs typeface="+mn-cs"/>
              </a:rPr>
              <a:t>vm</a:t>
            </a:r>
            <a:r>
              <a:rPr lang="en-US" sz="800" kern="1200" baseline="0" dirty="0" smtClean="0">
                <a:solidFill>
                  <a:schemeClr val="tx1"/>
                </a:solidFill>
                <a:latin typeface="+mn-lt"/>
                <a:ea typeface="+mn-ea"/>
                <a:cs typeface="+mn-cs"/>
              </a:rPr>
              <a:t>), multi container application deployments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err="1" smtClean="0">
                <a:solidFill>
                  <a:schemeClr val="tx1"/>
                </a:solidFill>
                <a:latin typeface="+mn-lt"/>
                <a:ea typeface="+mn-ea"/>
                <a:cs typeface="+mn-cs"/>
              </a:rPr>
              <a:t>Stateful</a:t>
            </a: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35</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36</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37</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A few slides </a:t>
            </a:r>
            <a:r>
              <a:rPr lang="en-US" sz="800" baseline="0" dirty="0" smtClean="0"/>
              <a:t>about </a:t>
            </a:r>
            <a:r>
              <a:rPr lang="en-US" sz="800" baseline="0" dirty="0" err="1" smtClean="0"/>
              <a:t>ElectricCloud</a:t>
            </a:r>
            <a:r>
              <a:rPr lang="en-US" sz="800" baseline="0" dirty="0" smtClean="0"/>
              <a:t> and my role. This is not a sales pitch. </a:t>
            </a:r>
            <a:r>
              <a:rPr lang="en-US" sz="800" baseline="0" dirty="0" smtClean="0"/>
              <a:t>This is a quick recap</a:t>
            </a:r>
            <a:endParaRPr lang="en-US"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I work on the </a:t>
            </a:r>
            <a:r>
              <a:rPr lang="en-US" sz="800" baseline="0" dirty="0" err="1" smtClean="0"/>
              <a:t>ElectricFlow</a:t>
            </a:r>
            <a:r>
              <a:rPr lang="en-US" sz="800" baseline="0" dirty="0" smtClean="0"/>
              <a:t> product.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err="1" smtClean="0"/>
              <a:t>ElectricFlow</a:t>
            </a:r>
            <a:r>
              <a:rPr lang="en-US" sz="800" baseline="0" dirty="0" smtClean="0"/>
              <a:t> provides end to end pipeline automation and governance to help our customers build, test, and deploy at scale, making releases automated, predictable, and routine. It also provides easy integration our customers favorite tools if desired so that you can track everything.</a:t>
            </a:r>
            <a:endParaRPr lang="en-US" sz="800" dirty="0" smtClean="0"/>
          </a:p>
          <a:p>
            <a:endParaRPr lang="en-US" sz="800" dirty="0" smtClean="0"/>
          </a:p>
          <a:p>
            <a:pPr marL="0" marR="0" indent="0" algn="l" defTabSz="641909" rtl="0" eaLnBrk="1" fontAlgn="auto" latinLnBrk="0" hangingPunct="1">
              <a:lnSpc>
                <a:spcPct val="100000"/>
              </a:lnSpc>
              <a:spcBef>
                <a:spcPts val="140"/>
              </a:spcBef>
              <a:spcAft>
                <a:spcPts val="140"/>
              </a:spcAft>
              <a:buClrTx/>
              <a:buSzTx/>
              <a:buFontTx/>
              <a:buNone/>
              <a:tabLst/>
              <a:defRPr/>
            </a:pPr>
            <a:r>
              <a:rPr lang="en-US" sz="800" dirty="0" smtClean="0"/>
              <a:t>One of the most important questions: How does this technology solve my business problems?</a:t>
            </a:r>
            <a:endParaRPr lang="en-US" sz="800" baseline="0" dirty="0" smtClean="0"/>
          </a:p>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39</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43</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How many people have heard of zookeeper or consul?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44</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45</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46</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Plugins and integrations mean so many things. And it seems like every piece of software has a concept</a:t>
            </a:r>
            <a:r>
              <a:rPr lang="en-US" baseline="0" dirty="0" smtClean="0"/>
              <a:t> of a plugin. Or an app.</a:t>
            </a:r>
          </a:p>
          <a:p>
            <a:endParaRPr lang="en-US" baseline="0" dirty="0" smtClean="0"/>
          </a:p>
          <a:p>
            <a:r>
              <a:rPr lang="en-US" baseline="0" dirty="0" smtClean="0"/>
              <a:t>Gradle plugins, Android applications, Chrome extensions, Eclipse plugins.</a:t>
            </a:r>
          </a:p>
          <a:p>
            <a:endParaRPr lang="en-US" baseline="0" dirty="0" smtClean="0"/>
          </a:p>
          <a:p>
            <a:r>
              <a:rPr lang="en-US" baseline="0" dirty="0" smtClean="0"/>
              <a:t>Here are some of the various technologies my team has worked on in the past year.</a:t>
            </a:r>
          </a:p>
          <a:p>
            <a:endParaRPr lang="en-US" baseline="0" dirty="0" smtClean="0"/>
          </a:p>
          <a:p>
            <a:r>
              <a:rPr lang="en-US" baseline="0" dirty="0" smtClean="0"/>
              <a:t>Our product needs to be able to check out from a source control system like </a:t>
            </a:r>
            <a:r>
              <a:rPr lang="en-US" baseline="0" dirty="0" err="1" smtClean="0"/>
              <a:t>git</a:t>
            </a:r>
            <a:r>
              <a:rPr lang="en-US" baseline="0" dirty="0" smtClean="0"/>
              <a:t> or </a:t>
            </a:r>
            <a:r>
              <a:rPr lang="en-US" baseline="0" dirty="0" err="1" smtClean="0"/>
              <a:t>svn</a:t>
            </a:r>
            <a:r>
              <a:rPr lang="en-US" baseline="0" dirty="0" smtClean="0"/>
              <a:t>, build using compilation tools like maven or ant, test using automated test frameworks like selenium, update tickets on ticketing systems like JIRA or Rally and then deploy to application servers like </a:t>
            </a:r>
            <a:r>
              <a:rPr lang="en-US" baseline="0" dirty="0" err="1" smtClean="0"/>
              <a:t>Jboss</a:t>
            </a:r>
            <a:r>
              <a:rPr lang="en-US" baseline="0" dirty="0" smtClean="0"/>
              <a:t> or WebSphere servers running on cloud providers like Azure or Amazon.</a:t>
            </a: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a:t>
            </a:fld>
            <a:endParaRPr lang="de-DE" dirty="0"/>
          </a:p>
        </p:txBody>
      </p:sp>
    </p:spTree>
    <p:extLst>
      <p:ext uri="{BB962C8B-B14F-4D97-AF65-F5344CB8AC3E}">
        <p14:creationId xmlns:p14="http://schemas.microsoft.com/office/powerpoint/2010/main" val="499725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Plugins and integrations mean so many things. And it seems like every piece of software has a concept</a:t>
            </a:r>
            <a:r>
              <a:rPr lang="en-US" baseline="0" dirty="0" smtClean="0"/>
              <a:t> of a plugin. Or an app.</a:t>
            </a:r>
          </a:p>
          <a:p>
            <a:endParaRPr lang="en-US" baseline="0" dirty="0" smtClean="0"/>
          </a:p>
          <a:p>
            <a:r>
              <a:rPr lang="en-US" baseline="0" dirty="0" smtClean="0"/>
              <a:t>Gradle plugins, Android applications, Chrome extensions, Eclipse plugins.</a:t>
            </a:r>
          </a:p>
          <a:p>
            <a:endParaRPr lang="en-US" baseline="0" dirty="0" smtClean="0"/>
          </a:p>
          <a:p>
            <a:r>
              <a:rPr lang="en-US" baseline="0" dirty="0" smtClean="0"/>
              <a:t>Here are some of the various technologies my team has worked on in the past year.</a:t>
            </a:r>
          </a:p>
          <a:p>
            <a:endParaRPr lang="en-US" baseline="0" dirty="0" smtClean="0"/>
          </a:p>
          <a:p>
            <a:r>
              <a:rPr lang="en-US" baseline="0" dirty="0" smtClean="0"/>
              <a:t>Our product needs to be able to check out from a source control system like </a:t>
            </a:r>
            <a:r>
              <a:rPr lang="en-US" baseline="0" dirty="0" err="1" smtClean="0"/>
              <a:t>git</a:t>
            </a:r>
            <a:r>
              <a:rPr lang="en-US" baseline="0" dirty="0" smtClean="0"/>
              <a:t> or </a:t>
            </a:r>
            <a:r>
              <a:rPr lang="en-US" baseline="0" dirty="0" err="1" smtClean="0"/>
              <a:t>svn</a:t>
            </a:r>
            <a:r>
              <a:rPr lang="en-US" baseline="0" dirty="0" smtClean="0"/>
              <a:t>, build using compilation tools like maven or ant, test using automated test frameworks like selenium, update tickets on ticketing systems like JIRA or Rally and then deploy to application servers like </a:t>
            </a:r>
            <a:r>
              <a:rPr lang="en-US" baseline="0" dirty="0" err="1" smtClean="0"/>
              <a:t>Jboss</a:t>
            </a:r>
            <a:r>
              <a:rPr lang="en-US" baseline="0" dirty="0" smtClean="0"/>
              <a:t> or WebSphere servers running on cloud providers like Azure or Amazon.</a:t>
            </a: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5</a:t>
            </a:fld>
            <a:endParaRPr lang="de-DE" dirty="0"/>
          </a:p>
        </p:txBody>
      </p:sp>
    </p:spTree>
    <p:extLst>
      <p:ext uri="{BB962C8B-B14F-4D97-AF65-F5344CB8AC3E}">
        <p14:creationId xmlns:p14="http://schemas.microsoft.com/office/powerpoint/2010/main" val="49972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I wear Docker </a:t>
            </a:r>
            <a:r>
              <a:rPr lang="en-US" sz="800" kern="1200" baseline="0" dirty="0" err="1" smtClean="0">
                <a:solidFill>
                  <a:schemeClr val="tx1"/>
                </a:solidFill>
                <a:latin typeface="+mn-lt"/>
                <a:ea typeface="+mn-ea"/>
                <a:cs typeface="+mn-cs"/>
              </a:rPr>
              <a:t>tshirts</a:t>
            </a:r>
            <a:r>
              <a:rPr lang="en-US" sz="800" kern="1200" baseline="0" dirty="0" smtClean="0">
                <a:solidFill>
                  <a:schemeClr val="tx1"/>
                </a:solidFill>
                <a:latin typeface="+mn-lt"/>
                <a:ea typeface="+mn-ea"/>
                <a:cs typeface="+mn-cs"/>
              </a:rPr>
              <a:t> all the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err="1" smtClean="0">
                <a:solidFill>
                  <a:schemeClr val="tx1"/>
                </a:solidFill>
                <a:latin typeface="+mn-lt"/>
                <a:ea typeface="+mn-ea"/>
                <a:cs typeface="+mn-cs"/>
              </a:rPr>
              <a:t>Coorganizer</a:t>
            </a:r>
            <a:r>
              <a:rPr lang="en-US" sz="800" kern="1200" baseline="0" dirty="0" smtClean="0">
                <a:solidFill>
                  <a:schemeClr val="tx1"/>
                </a:solidFill>
                <a:latin typeface="+mn-lt"/>
                <a:ea typeface="+mn-ea"/>
                <a:cs typeface="+mn-cs"/>
              </a:rPr>
              <a:t> of Docker Santa Clara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Did pretty well at the Docker hackathon back in 2014 with the handsome gentleman in the back named Tanay Nagjee</a:t>
            </a: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6</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Just so I can calibrate this talk…</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7</a:t>
            </a:fld>
            <a:endParaRPr lang="de-DE" dirty="0"/>
          </a:p>
        </p:txBody>
      </p:sp>
    </p:spTree>
    <p:extLst>
      <p:ext uri="{BB962C8B-B14F-4D97-AF65-F5344CB8AC3E}">
        <p14:creationId xmlns:p14="http://schemas.microsoft.com/office/powerpoint/2010/main" val="125577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This was presented by GE on the steps and length of time it takes to get a piece of code onto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In the end GE went from months to minutes by creating a self service portal and they put their software into Docker containers</a:t>
            </a: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dirty="0"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9</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baseline="0" dirty="0" smtClean="0">
                <a:solidFill>
                  <a:schemeClr val="tx1"/>
                </a:solidFill>
                <a:latin typeface="+mn-lt"/>
                <a:ea typeface="+mn-ea"/>
                <a:cs typeface="+mn-cs"/>
              </a:rPr>
              <a:t>Industry use case. You don’t have to take my word or EC</a:t>
            </a:r>
            <a:endParaRPr lang="en-US" sz="800" kern="1200" baseline="0" dirty="0" smtClean="0">
              <a:solidFill>
                <a:schemeClr val="tx1"/>
              </a:solidFill>
              <a:latin typeface="+mn-lt"/>
              <a:ea typeface="+mn-ea"/>
              <a:cs typeface="+mn-cs"/>
            </a:endParaRPr>
          </a:p>
        </p:txBody>
      </p:sp>
      <p:sp>
        <p:nvSpPr>
          <p:cNvPr id="4" name="Date Placeholder 3"/>
          <p:cNvSpPr>
            <a:spLocks noGrp="1"/>
          </p:cNvSpPr>
          <p:nvPr>
            <p:ph type="dt" idx="10"/>
          </p:nvPr>
        </p:nvSpPr>
        <p:spPr/>
        <p:txBody>
          <a:bodyPr/>
          <a:lstStyle/>
          <a:p>
            <a:r>
              <a:rPr lang="en-US" dirty="0"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10</a:t>
            </a:fld>
            <a:endParaRPr lang="de-DE" dirty="0"/>
          </a:p>
        </p:txBody>
      </p:sp>
    </p:spTree>
    <p:extLst>
      <p:ext uri="{BB962C8B-B14F-4D97-AF65-F5344CB8AC3E}">
        <p14:creationId xmlns:p14="http://schemas.microsoft.com/office/powerpoint/2010/main" val="2049681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 y="28928"/>
            <a:ext cx="9144000" cy="5143500"/>
          </a:xfrm>
          <a:prstGeom prst="rect">
            <a:avLst/>
          </a:prstGeom>
        </p:spPr>
      </p:pic>
      <p:sp>
        <p:nvSpPr>
          <p:cNvPr id="2" name="Titel 1"/>
          <p:cNvSpPr>
            <a:spLocks noGrp="1"/>
          </p:cNvSpPr>
          <p:nvPr>
            <p:ph type="ctrTitle"/>
          </p:nvPr>
        </p:nvSpPr>
        <p:spPr bwMode="gray">
          <a:xfrm>
            <a:off x="503238" y="1276350"/>
            <a:ext cx="8137526" cy="1944421"/>
          </a:xfrm>
          <a:prstGeom prst="rect">
            <a:avLst/>
          </a:prstGeom>
        </p:spPr>
        <p:txBody>
          <a:bodyPr anchor="b"/>
          <a:lstStyle>
            <a:lvl1pPr algn="ctr">
              <a:lnSpc>
                <a:spcPct val="95000"/>
              </a:lnSpc>
              <a:defRPr sz="3200">
                <a:solidFill>
                  <a:schemeClr val="bg1"/>
                </a:solidFill>
              </a:defRPr>
            </a:lvl1pPr>
          </a:lstStyle>
          <a:p>
            <a:r>
              <a:rPr lang="en-US" dirty="0" smtClean="0"/>
              <a:t>Click to edit Master title style</a:t>
            </a:r>
            <a:endParaRPr lang="de-DE" dirty="0"/>
          </a:p>
        </p:txBody>
      </p:sp>
      <p:sp>
        <p:nvSpPr>
          <p:cNvPr id="3" name="Untertitel 2"/>
          <p:cNvSpPr>
            <a:spLocks noGrp="1"/>
          </p:cNvSpPr>
          <p:nvPr>
            <p:ph type="subTitle" idx="1"/>
          </p:nvPr>
        </p:nvSpPr>
        <p:spPr bwMode="gray">
          <a:xfrm>
            <a:off x="503238" y="3220770"/>
            <a:ext cx="8137526" cy="1079766"/>
          </a:xfrm>
          <a:prstGeom prst="rect">
            <a:avLst/>
          </a:prstGeom>
        </p:spPr>
        <p:txBody>
          <a:bodyPr/>
          <a:lstStyle>
            <a:lvl1pPr marL="0" indent="0" algn="ctr">
              <a:buNone/>
              <a:defRPr sz="1600" b="0">
                <a:solidFill>
                  <a:schemeClr val="bg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dirty="0" smtClean="0"/>
              <a:t>Click to edit Master subtitle style</a:t>
            </a:r>
            <a:endParaRPr lang="de-DE" dirty="0"/>
          </a:p>
        </p:txBody>
      </p:sp>
      <p:pic>
        <p:nvPicPr>
          <p:cNvPr id="8" name="Picture 7"/>
          <p:cNvPicPr>
            <a:picLocks noChangeAspect="1"/>
          </p:cNvPicPr>
          <p:nvPr userDrawn="1"/>
        </p:nvPicPr>
        <p:blipFill>
          <a:blip r:embed="rId3"/>
          <a:stretch>
            <a:fillRect/>
          </a:stretch>
        </p:blipFill>
        <p:spPr>
          <a:xfrm>
            <a:off x="457200" y="361950"/>
            <a:ext cx="1858962" cy="277560"/>
          </a:xfrm>
          <a:prstGeom prst="rect">
            <a:avLst/>
          </a:prstGeom>
        </p:spPr>
      </p:pic>
    </p:spTree>
    <p:extLst>
      <p:ext uri="{BB962C8B-B14F-4D97-AF65-F5344CB8AC3E}">
        <p14:creationId xmlns:p14="http://schemas.microsoft.com/office/powerpoint/2010/main" val="2620792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extbox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8" name="Textplatzhalter 7"/>
          <p:cNvSpPr>
            <a:spLocks noGrp="1"/>
          </p:cNvSpPr>
          <p:nvPr>
            <p:ph type="body" sz="quarter" idx="13" hasCustomPrompt="1"/>
          </p:nvPr>
        </p:nvSpPr>
        <p:spPr bwMode="gray">
          <a:xfrm>
            <a:off x="304801" y="1276350"/>
            <a:ext cx="376396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vl6pPr>
              <a:defRPr/>
            </a:lvl6pPr>
          </a:lstStyle>
          <a:p>
            <a:pPr marL="0" marR="0" lvl="0" indent="0" algn="l" defTabSz="617220" rtl="0" eaLnBrk="1" fontAlgn="auto" latinLnBrk="0" hangingPunct="1">
              <a:lnSpc>
                <a:spcPct val="100000"/>
              </a:lnSpc>
              <a:spcBef>
                <a:spcPts val="135"/>
              </a:spcBef>
              <a:spcAft>
                <a:spcPts val="135"/>
              </a:spcAft>
              <a:buClrTx/>
              <a:buSzTx/>
              <a:buFont typeface="Arial" pitchFamily="34" charset="0"/>
              <a:buNone/>
              <a:tabLst/>
              <a:defRPr/>
            </a:pPr>
            <a:r>
              <a:rPr kumimoji="0" lang="de-DE" sz="2400" b="0" i="0" u="none" strike="noStrike" kern="1200" cap="none" spc="0" normalizeH="0" baseline="0" noProof="0" dirty="0" smtClean="0">
                <a:ln>
                  <a:noFill/>
                </a:ln>
                <a:solidFill>
                  <a:srgbClr val="5F5F5F"/>
                </a:solidFill>
                <a:effectLst/>
                <a:uLnTx/>
                <a:uFillTx/>
                <a:latin typeface="+mn-lt"/>
                <a:ea typeface="+mn-ea"/>
                <a:cs typeface="+mn-cs"/>
              </a:rPr>
              <a:t>Click to Edit Master Text Styles</a:t>
            </a:r>
          </a:p>
          <a:p>
            <a:pPr marL="157163" marR="0" lvl="1"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Second Level</a:t>
            </a:r>
          </a:p>
          <a:p>
            <a:pPr marL="465773" marR="0" lvl="2"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Third Level</a:t>
            </a:r>
          </a:p>
          <a:p>
            <a:pPr marL="722948" marR="0" lvl="3"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Fourth Level</a:t>
            </a:r>
          </a:p>
          <a:p>
            <a:pPr marL="980123" marR="0" lvl="4"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Fifth Level</a:t>
            </a:r>
          </a:p>
        </p:txBody>
      </p:sp>
      <p:sp>
        <p:nvSpPr>
          <p:cNvPr id="7" name="Textplatzhalter 7"/>
          <p:cNvSpPr>
            <a:spLocks noGrp="1"/>
          </p:cNvSpPr>
          <p:nvPr>
            <p:ph type="body" sz="quarter" idx="14" hasCustomPrompt="1"/>
          </p:nvPr>
        </p:nvSpPr>
        <p:spPr bwMode="gray">
          <a:xfrm>
            <a:off x="4640261" y="1276350"/>
            <a:ext cx="3801153"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52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baseline="0"/>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9306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 textbox">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7"/>
          <p:cNvSpPr>
            <a:spLocks noGrp="1"/>
          </p:cNvSpPr>
          <p:nvPr>
            <p:ph type="body" sz="quarter" idx="14" hasCustomPrompt="1"/>
          </p:nvPr>
        </p:nvSpPr>
        <p:spPr bwMode="gray">
          <a:xfrm>
            <a:off x="4573588" y="1276350"/>
            <a:ext cx="3960812"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Bildplatzhalter 8"/>
          <p:cNvSpPr>
            <a:spLocks noGrp="1"/>
          </p:cNvSpPr>
          <p:nvPr>
            <p:ph type="pic" sz="quarter" idx="15" hasCustomPrompt="1"/>
          </p:nvPr>
        </p:nvSpPr>
        <p:spPr>
          <a:xfrm>
            <a:off x="304800" y="1276350"/>
            <a:ext cx="4114800" cy="329326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626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2"/>
            <a:ext cx="4114800"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2"/>
            <a:ext cx="4113212"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04941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Bildplatzhalter 8"/>
          <p:cNvSpPr>
            <a:spLocks noGrp="1"/>
          </p:cNvSpPr>
          <p:nvPr>
            <p:ph type="pic" sz="quarter" idx="17" hasCustomPrompt="1"/>
          </p:nvPr>
        </p:nvSpPr>
        <p:spPr>
          <a:xfrm>
            <a:off x="3048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1" name="Bildplatzhalter 8"/>
          <p:cNvSpPr>
            <a:spLocks noGrp="1"/>
          </p:cNvSpPr>
          <p:nvPr>
            <p:ph type="pic" sz="quarter" idx="18" hasCustomPrompt="1"/>
          </p:nvPr>
        </p:nvSpPr>
        <p:spPr>
          <a:xfrm>
            <a:off x="46482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2"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001676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6"/>
          <p:cNvSpPr>
            <a:spLocks noGrp="1"/>
          </p:cNvSpPr>
          <p:nvPr>
            <p:ph type="body" sz="quarter" idx="13"/>
          </p:nvPr>
        </p:nvSpPr>
        <p:spPr bwMode="gray">
          <a:xfrm>
            <a:off x="304800" y="1276350"/>
            <a:ext cx="8137525" cy="3293269"/>
          </a:xfrm>
          <a:prstGeom prst="rect">
            <a:avLst/>
          </a:prstGeom>
        </p:spPr>
        <p:txBody>
          <a:bodyPr/>
          <a:lstStyle>
            <a:lvl1pPr marL="511175" indent="-511175">
              <a:buClr>
                <a:schemeClr val="accent1"/>
              </a:buClr>
              <a:buFont typeface="+mj-lt"/>
              <a:buAutoNum type="romanUcPeriod"/>
              <a:defRPr sz="2000" b="0">
                <a:solidFill>
                  <a:srgbClr val="5F5F5F"/>
                </a:solidFill>
              </a:defRPr>
            </a:lvl1pPr>
            <a:lvl2pPr marL="511175" indent="-511175">
              <a:buClr>
                <a:schemeClr val="accent1"/>
              </a:buClr>
              <a:buSzPct val="70000"/>
              <a:buFont typeface="+mj-lt"/>
              <a:buAutoNum type="romanUcPeriod"/>
              <a:tabLst/>
              <a:defRPr sz="2000" b="0">
                <a:solidFill>
                  <a:srgbClr val="5F5F5F"/>
                </a:solidFill>
              </a:defRPr>
            </a:lvl2pPr>
            <a:lvl3pPr marL="511175" indent="-511175">
              <a:buClr>
                <a:schemeClr val="accent1"/>
              </a:buClr>
              <a:buSzPct val="70000"/>
              <a:buFont typeface="+mj-lt"/>
              <a:buAutoNum type="romanUcPeriod"/>
              <a:tabLst/>
              <a:defRPr sz="2000" b="0">
                <a:solidFill>
                  <a:srgbClr val="5F5F5F"/>
                </a:solidFill>
              </a:defRPr>
            </a:lvl3pPr>
            <a:lvl4pPr marL="511175" indent="-511175">
              <a:buClr>
                <a:schemeClr val="accent1"/>
              </a:buClr>
              <a:buSzPct val="70000"/>
              <a:buFont typeface="+mj-lt"/>
              <a:buAutoNum type="romanUcPeriod"/>
              <a:tabLst/>
              <a:defRPr sz="2000" b="0">
                <a:solidFill>
                  <a:srgbClr val="5F5F5F"/>
                </a:solidFill>
              </a:defRPr>
            </a:lvl4pPr>
            <a:lvl5pPr marL="511175" indent="-511175">
              <a:buClr>
                <a:schemeClr val="accent1"/>
              </a:buClr>
              <a:buSzPct val="70000"/>
              <a:buFont typeface="+mj-lt"/>
              <a:buAutoNum type="romanUcPeriod"/>
              <a:tabLst/>
              <a:defRPr sz="2000" b="0">
                <a:solidFill>
                  <a:srgbClr val="5F5F5F"/>
                </a:solidFill>
              </a:defRPr>
            </a:lvl5pPr>
            <a:lvl6pPr marL="365404" indent="-365404">
              <a:buClr>
                <a:schemeClr val="accent1"/>
              </a:buClr>
              <a:buSzPct val="70000"/>
              <a:buFont typeface="+mj-lt"/>
              <a:buAutoNum type="romanUcPeriod"/>
              <a:tabLst/>
              <a:defRPr sz="1350" b="0">
                <a:solidFill>
                  <a:schemeClr val="tx1"/>
                </a:solidFill>
              </a:defRPr>
            </a:lvl6pPr>
            <a:lvl7pPr marL="365404" indent="-365404">
              <a:buClr>
                <a:schemeClr val="accent1"/>
              </a:buClr>
              <a:buSzPct val="70000"/>
              <a:buFont typeface="+mj-lt"/>
              <a:buAutoNum type="romanUcPeriod"/>
              <a:tabLst/>
              <a:defRPr sz="1350" b="0">
                <a:solidFill>
                  <a:schemeClr val="tx1"/>
                </a:solidFill>
              </a:defRPr>
            </a:lvl7pPr>
            <a:lvl8pPr marL="365404" indent="-365404">
              <a:buClr>
                <a:schemeClr val="accent1"/>
              </a:buClr>
              <a:buSzPct val="70000"/>
              <a:buFont typeface="+mj-lt"/>
              <a:buAutoNum type="romanUcPeriod"/>
              <a:tabLst/>
              <a:defRPr sz="1350" b="0">
                <a:solidFill>
                  <a:schemeClr val="tx1"/>
                </a:solidFill>
              </a:defRPr>
            </a:lvl8pPr>
            <a:lvl9pPr marL="365404" indent="-365404">
              <a:buClr>
                <a:schemeClr val="accent1"/>
              </a:buClr>
              <a:buSzPct val="70000"/>
              <a:buFont typeface="+mj-lt"/>
              <a:buAutoNum type="romanUcPeriod"/>
              <a:tabLst/>
              <a:defRPr sz="1350" b="0">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833542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block">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134350" cy="459581"/>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hasCustomPrompt="1"/>
          </p:nvPr>
        </p:nvSpPr>
        <p:spPr>
          <a:xfrm>
            <a:off x="304800" y="1337310"/>
            <a:ext cx="8134351" cy="1165860"/>
          </a:xfrm>
          <a:prstGeom prst="rect">
            <a:avLst/>
          </a:prstGeom>
        </p:spPr>
        <p:txBody>
          <a:bodyPr/>
          <a:lstStyle>
            <a:lvl1pPr>
              <a:defRPr sz="2400"/>
            </a:lvl1pPr>
          </a:lstStyle>
          <a:p>
            <a:pPr lvl="0"/>
            <a:r>
              <a:rPr lang="en-US" dirty="0" smtClean="0"/>
              <a:t>Insert text here</a:t>
            </a:r>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2378999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lgn="l">
              <a:defRPr/>
            </a:lvl1pPr>
          </a:lstStyle>
          <a:p>
            <a:r>
              <a:rPr lang="en-US" dirty="0" smtClean="0"/>
              <a:t>Click to edit Master title style</a:t>
            </a:r>
            <a:endParaRPr lang="de-DE" dirty="0"/>
          </a:p>
        </p:txBody>
      </p:sp>
      <p:sp>
        <p:nvSpPr>
          <p:cNvPr id="7" name="Picture Placeholder 6"/>
          <p:cNvSpPr>
            <a:spLocks noGrp="1"/>
          </p:cNvSpPr>
          <p:nvPr>
            <p:ph type="pic" sz="quarter" idx="13" hasCustomPrompt="1"/>
          </p:nvPr>
        </p:nvSpPr>
        <p:spPr>
          <a:xfrm>
            <a:off x="0" y="857250"/>
            <a:ext cx="9144000" cy="3848100"/>
          </a:xfrm>
          <a:prstGeom prst="rect">
            <a:avLst/>
          </a:prstGeom>
        </p:spPr>
        <p:txBody>
          <a:bodyPr anchor="ctr" anchorCtr="0"/>
          <a:lstStyle>
            <a:lvl1pPr marL="0" marR="0" indent="0" algn="ctr" defTabSz="617220" rtl="0" eaLnBrk="1" fontAlgn="auto" latinLnBrk="0" hangingPunct="1">
              <a:lnSpc>
                <a:spcPct val="100000"/>
              </a:lnSpc>
              <a:spcBef>
                <a:spcPts val="135"/>
              </a:spcBef>
              <a:spcAft>
                <a:spcPts val="135"/>
              </a:spcAft>
              <a:buClrTx/>
              <a:buSzTx/>
              <a:buFont typeface="Arial" pitchFamily="34" charset="0"/>
              <a:buNone/>
              <a:tabLst/>
              <a:defRPr/>
            </a:lvl1pPr>
          </a:lstStyle>
          <a:p>
            <a:r>
              <a:rPr lang="en-US" dirty="0" smtClean="0"/>
              <a:t>Click on the icon to insert a picture</a:t>
            </a:r>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1086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dirty="0"/>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372440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 Picture - Light">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1905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8"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spTree>
    <p:extLst>
      <p:ext uri="{BB962C8B-B14F-4D97-AF65-F5344CB8AC3E}">
        <p14:creationId xmlns:p14="http://schemas.microsoft.com/office/powerpoint/2010/main" val="181364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 Picture - Dark">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20"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38689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 Blu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defRPr b="1"/>
            </a:lvl1pPr>
          </a:lstStyle>
          <a:p>
            <a:r>
              <a:rPr lang="en-US" dirty="0" smtClean="0"/>
              <a:t>Click to edit Master title style</a:t>
            </a:r>
            <a:endParaRPr lang="de-DE" dirty="0"/>
          </a:p>
        </p:txBody>
      </p:sp>
      <p:sp>
        <p:nvSpPr>
          <p:cNvPr id="8"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611157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slide Blu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961179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slide Teal">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84087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slide Orang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983826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slide Dark Orange">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8934657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slide Black">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6553891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viderslide Dark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71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1510908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ividerslide Grey">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47" y="-31082"/>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155828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viderslide Light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accent1"/>
                </a:solidFill>
              </a:defRPr>
            </a:lvl1pPr>
          </a:lstStyle>
          <a:p>
            <a:r>
              <a:rPr lang="en-US" dirty="0" smtClean="0"/>
              <a:t>Click to edit Master title style</a:t>
            </a:r>
            <a:endParaRPr lang="de-DE"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0496721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 Thank You">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err="1" smtClean="0">
                <a:solidFill>
                  <a:schemeClr val="accent1"/>
                </a:solidFill>
              </a:rPr>
              <a:t>Thank</a:t>
            </a:r>
            <a:r>
              <a:rPr lang="de-DE" sz="2800" dirty="0" smtClean="0">
                <a:solidFill>
                  <a:schemeClr val="accent1"/>
                </a:solidFill>
              </a:rPr>
              <a:t> </a:t>
            </a:r>
            <a:r>
              <a:rPr lang="de-DE" sz="2800" dirty="0" err="1" smtClean="0">
                <a:solidFill>
                  <a:schemeClr val="accent1"/>
                </a:solidFill>
              </a:rPr>
              <a:t>you</a:t>
            </a:r>
            <a:r>
              <a:rPr lang="de-DE" sz="2800" dirty="0" smtClean="0">
                <a:solidFill>
                  <a:schemeClr val="accent1"/>
                </a:solidFill>
              </a:rPr>
              <a:t>!</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49"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
        <p:nvSpPr>
          <p:cNvPr id="10"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Tree>
    <p:extLst>
      <p:ext uri="{BB962C8B-B14F-4D97-AF65-F5344CB8AC3E}">
        <p14:creationId xmlns:p14="http://schemas.microsoft.com/office/powerpoint/2010/main" val="2162237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End - QA">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smtClean="0">
                <a:solidFill>
                  <a:schemeClr val="accent1"/>
                </a:solidFill>
              </a:rPr>
              <a:t>Q&amp;A</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11"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
        <p:nvSpPr>
          <p:cNvPr id="13"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15866153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dirty="0" smtClean="0"/>
              <a:t>Click to edit Master title style</a:t>
            </a:r>
            <a:endParaRPr lang="de-DE" dirty="0"/>
          </a:p>
        </p:txBody>
      </p:sp>
      <p:sp>
        <p:nvSpPr>
          <p:cNvPr id="9" name="Rechteck 6"/>
          <p:cNvSpPr/>
          <p:nvPr userDrawn="1"/>
        </p:nvSpPr>
        <p:spPr bwMode="gray">
          <a:xfrm>
            <a:off x="0" y="0"/>
            <a:ext cx="9144000" cy="102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10"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867476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 Deep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4147270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  Tea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  Black">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4933163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  Dark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  Light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2473158" y="5186947"/>
            <a:ext cx="914400" cy="914400"/>
          </a:xfrm>
          <a:prstGeom prst="rect">
            <a:avLst/>
          </a:prstGeom>
          <a:noFill/>
        </p:spPr>
        <p:txBody>
          <a:bodyPr wrap="none" lIns="0" tIns="0" rIns="0" bIns="0" rtlCol="0">
            <a:noAutofit/>
          </a:bodyPr>
          <a:lstStyle/>
          <a:p>
            <a:pPr marL="180975" indent="-180975">
              <a:spcBef>
                <a:spcPts val="200"/>
              </a:spcBef>
              <a:spcAft>
                <a:spcPts val="200"/>
              </a:spcAft>
              <a:buClr>
                <a:schemeClr val="accent1"/>
              </a:buClr>
              <a:buSzPct val="70000"/>
              <a:buFont typeface="Wingdings" pitchFamily="2" charset="2"/>
              <a:buChar char="n"/>
            </a:pPr>
            <a:endParaRPr lang="en-US" sz="1600" dirty="0" err="1" smtClean="0"/>
          </a:p>
        </p:txBody>
      </p:sp>
      <p:sp>
        <p:nvSpPr>
          <p:cNvPr id="5" name="Rectangle 4"/>
          <p:cNvSpPr/>
          <p:nvPr userDrawn="1"/>
        </p:nvSpPr>
        <p:spPr>
          <a:xfrm>
            <a:off x="232698" y="4933950"/>
            <a:ext cx="1672302" cy="185897"/>
          </a:xfrm>
          <a:prstGeom prst="rect">
            <a:avLst/>
          </a:prstGeom>
        </p:spPr>
        <p:txBody>
          <a:bodyPr vert="horz" lIns="0" tIns="18000" rIns="0" bIns="0" rtlCol="0" anchor="t"/>
          <a:lstStyle/>
          <a:p>
            <a:pPr lvl="0" algn="l"/>
            <a:r>
              <a:rPr lang="en-US" sz="608" dirty="0" smtClean="0">
                <a:solidFill>
                  <a:schemeClr val="bg2"/>
                </a:solidFill>
              </a:rPr>
              <a:t>© Electric Cloud  |  electric-</a:t>
            </a:r>
            <a:r>
              <a:rPr lang="en-US" sz="608" dirty="0" err="1" smtClean="0">
                <a:solidFill>
                  <a:schemeClr val="bg2"/>
                </a:solidFill>
              </a:rPr>
              <a:t>cloud.com</a:t>
            </a:r>
            <a:endParaRPr lang="de-DE" sz="608" dirty="0">
              <a:solidFill>
                <a:schemeClr val="bg2"/>
              </a:solidFill>
            </a:endParaRPr>
          </a:p>
        </p:txBody>
      </p:sp>
      <p:pic>
        <p:nvPicPr>
          <p:cNvPr id="9" name="Picture 8"/>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763907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0" r:id="rId3"/>
    <p:sldLayoutId id="2147483672" r:id="rId4"/>
    <p:sldLayoutId id="2147483677" r:id="rId5"/>
    <p:sldLayoutId id="2147483671" r:id="rId6"/>
    <p:sldLayoutId id="2147483678" r:id="rId7"/>
    <p:sldLayoutId id="2147483679" r:id="rId8"/>
    <p:sldLayoutId id="2147483680" r:id="rId9"/>
    <p:sldLayoutId id="2147483651" r:id="rId10"/>
    <p:sldLayoutId id="2147483663" r:id="rId11"/>
    <p:sldLayoutId id="2147483664" r:id="rId12"/>
    <p:sldLayoutId id="2147483665" r:id="rId13"/>
    <p:sldLayoutId id="2147483655" r:id="rId14"/>
    <p:sldLayoutId id="2147483668" r:id="rId15"/>
    <p:sldLayoutId id="2147483654" r:id="rId16"/>
    <p:sldLayoutId id="2147483661" r:id="rId17"/>
    <p:sldLayoutId id="2147483669" r:id="rId18"/>
    <p:sldLayoutId id="2147483667" r:id="rId19"/>
    <p:sldLayoutId id="2147483666" r:id="rId20"/>
    <p:sldLayoutId id="2147483656" r:id="rId21"/>
    <p:sldLayoutId id="2147483657" r:id="rId22"/>
    <p:sldLayoutId id="2147483658" r:id="rId23"/>
    <p:sldLayoutId id="2147483674" r:id="rId24"/>
    <p:sldLayoutId id="2147483675" r:id="rId25"/>
    <p:sldLayoutId id="2147483673" r:id="rId26"/>
    <p:sldLayoutId id="2147483676" r:id="rId27"/>
    <p:sldLayoutId id="2147483662" r:id="rId28"/>
    <p:sldLayoutId id="2147483681" r:id="rId29"/>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p:txStyles>
    <p:titleStyle>
      <a:lvl1pPr algn="l" defTabSz="617220" rtl="0" eaLnBrk="1" latinLnBrk="0" hangingPunct="1">
        <a:spcBef>
          <a:spcPct val="0"/>
        </a:spcBef>
        <a:buNone/>
        <a:defRPr sz="2400" b="1" kern="1200">
          <a:solidFill>
            <a:schemeClr val="accent1"/>
          </a:solidFill>
          <a:latin typeface="+mj-lt"/>
          <a:ea typeface="+mj-ea"/>
          <a:cs typeface="+mj-cs"/>
        </a:defRPr>
      </a:lvl1pPr>
    </p:titleStyle>
    <p:body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p:bodyStyle>
    <p:otherStyle>
      <a:defPPr>
        <a:defRPr lang="de-DE"/>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RaSzmFkf4f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nikhilv"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docker.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3" Type="http://schemas.openxmlformats.org/officeDocument/2006/relationships/image" Target="../media/image9.png"/><Relationship Id="rId21" Type="http://schemas.openxmlformats.org/officeDocument/2006/relationships/image" Target="../media/image27.png"/><Relationship Id="rId34" Type="http://schemas.openxmlformats.org/officeDocument/2006/relationships/image" Target="../media/image40.png"/><Relationship Id="rId42" Type="http://schemas.openxmlformats.org/officeDocument/2006/relationships/image" Target="../media/image48.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41"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jpeg"/><Relationship Id="rId36" Type="http://schemas.openxmlformats.org/officeDocument/2006/relationships/image" Target="../media/image42.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s>
</file>

<file path=ppt/slides/_rels/slide30.xml.rels><?xml version="1.0" encoding="UTF-8" standalone="yes"?>
<Relationships xmlns="http://schemas.openxmlformats.org/package/2006/relationships"><Relationship Id="rId3" Type="http://schemas.openxmlformats.org/officeDocument/2006/relationships/hyperlink" Target="http://jasonwilder.com/blog/2014/07/15/docker-service-discover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4.gif"/><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jpeg"/><Relationship Id="rId17" Type="http://schemas.openxmlformats.org/officeDocument/2006/relationships/image" Target="../media/image63.png"/><Relationship Id="rId2" Type="http://schemas.openxmlformats.org/officeDocument/2006/relationships/notesSlide" Target="../notesSlides/notesSlide4.xml"/><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3" Type="http://schemas.openxmlformats.org/officeDocument/2006/relationships/hyperlink" Target="http://images.google.com/imgres?imgurl=http://www.jazzsemi.com/images/services/cadence_logo1.gif&amp;imgrefurl=http://www.jazzsemi.com/services/partners/cadence.shtml&amp;h=138&amp;w=280&amp;sz=5&amp;hl=en&amp;start=1&amp;tbnid=n4WQCNjZ-38tKM:&amp;tbnh=56&amp;tbnw=114&amp;prev=/images?q=cadence+logo&amp;svnum=10&amp;hl=en" TargetMode="External"/><Relationship Id="rId18" Type="http://schemas.openxmlformats.org/officeDocument/2006/relationships/image" Target="../media/image108.jpeg"/><Relationship Id="rId26" Type="http://schemas.openxmlformats.org/officeDocument/2006/relationships/image" Target="../media/image113.jpeg"/><Relationship Id="rId39" Type="http://schemas.openxmlformats.org/officeDocument/2006/relationships/image" Target="../media/image124.jpeg"/><Relationship Id="rId21" Type="http://schemas.openxmlformats.org/officeDocument/2006/relationships/oleObject" Target="../embeddings/oleObject1.bin"/><Relationship Id="rId34" Type="http://schemas.openxmlformats.org/officeDocument/2006/relationships/image" Target="../media/image119.jpeg"/><Relationship Id="rId42" Type="http://schemas.openxmlformats.org/officeDocument/2006/relationships/image" Target="../media/image127.png"/><Relationship Id="rId47" Type="http://schemas.openxmlformats.org/officeDocument/2006/relationships/image" Target="../media/image132.png"/><Relationship Id="rId50" Type="http://schemas.openxmlformats.org/officeDocument/2006/relationships/image" Target="../media/image135.png"/><Relationship Id="rId55" Type="http://schemas.openxmlformats.org/officeDocument/2006/relationships/image" Target="../media/image139.jpeg"/><Relationship Id="rId63" Type="http://schemas.openxmlformats.org/officeDocument/2006/relationships/image" Target="../media/image147.png"/><Relationship Id="rId7" Type="http://schemas.openxmlformats.org/officeDocument/2006/relationships/image" Target="../media/image100.png"/><Relationship Id="rId2" Type="http://schemas.openxmlformats.org/officeDocument/2006/relationships/slideLayout" Target="../slideLayouts/slideLayout2.xml"/><Relationship Id="rId16" Type="http://schemas.openxmlformats.org/officeDocument/2006/relationships/hyperlink" Target="http://images.google.com/imgres?imgurl=http://www.swdinc.com/images/Delphi%20Logo.gif&amp;imgrefurl=http://www.swdinc.com/dip_spin_specifications.htm&amp;h=96&amp;w=192&amp;sz=3&amp;hl=en&amp;start=4&amp;tbnid=1BFc3BLdQmvZeM:&amp;tbnh=52&amp;tbnw=103&amp;prev=/images?q=delphi+logo&amp;svnum=10&amp;hl=en" TargetMode="External"/><Relationship Id="rId20" Type="http://schemas.openxmlformats.org/officeDocument/2006/relationships/image" Target="../media/image110.png"/><Relationship Id="rId29" Type="http://schemas.openxmlformats.org/officeDocument/2006/relationships/hyperlink" Target="http://images.google.com/imgres?imgurl=http://www.iamjoshbrown.com/blog/wp-content/uploads/2007/01/DIRECTV.jpg&amp;imgrefurl=http://www.iamjoshbrown.com/blog/2007/01/12/direct-tv-evil-empires-something-worse-than-wal-mart/&amp;usg=__zegoP5a2X8KTc_f_UXZXzcwtH5g=&amp;h=497&amp;w=664&amp;sz=105&amp;hl=en&amp;start=2&amp;sig2=D5t7SaTR__5qwKxOBmgmJg&amp;um=1&amp;itbs=1&amp;tbnid=Ll-sUrpjkNapuM:&amp;tbnh=103&amp;tbnw=138&amp;prev=/images?q=directv&amp;hl=en&amp;rls=com.microsoft:en-us:IE-SearchBox&amp;sa=N&amp;um=1&amp;ei=og0oS5K0GJWvlAeJ_oiVDQ" TargetMode="External"/><Relationship Id="rId41" Type="http://schemas.openxmlformats.org/officeDocument/2006/relationships/image" Target="../media/image126.png"/><Relationship Id="rId54" Type="http://schemas.openxmlformats.org/officeDocument/2006/relationships/hyperlink" Target="http://images.google.com/imgres?imgurl=http://www.mikesappliances.co.uk/images/Bosch-Logo-1.jpg&amp;imgrefurl=http://www.mikesappliances.co.uk/&amp;usg=__XfxhyZ2Aj8xSIzegkAmjEYJd-tM=&amp;h=286&amp;w=1000&amp;sz=42&amp;hl=en&amp;start=2&amp;um=1&amp;itbs=1&amp;tbnid=YMxBIsC8Kk3KHM:&amp;tbnh=43&amp;tbnw=149&amp;prev=/images?q=bosch+logo&amp;um=1&amp;hl=en&amp;sa=X&amp;rls=com.microsoft:en-us:IE-SearchBox&amp;tbs=isch:1" TargetMode="External"/><Relationship Id="rId62" Type="http://schemas.openxmlformats.org/officeDocument/2006/relationships/image" Target="../media/image146.png"/><Relationship Id="rId1" Type="http://schemas.openxmlformats.org/officeDocument/2006/relationships/vmlDrawing" Target="../drawings/vmlDrawing1.vml"/><Relationship Id="rId6" Type="http://schemas.openxmlformats.org/officeDocument/2006/relationships/image" Target="../media/image99.png"/><Relationship Id="rId11" Type="http://schemas.openxmlformats.org/officeDocument/2006/relationships/hyperlink" Target="http://images.google.com/imgres?imgurl=http://www.samsung.com/gr/presscenter/images/samsung-logo.jpg&amp;imgrefurl=http://www.samsung.com/gr/presscenter/awards/index.htm&amp;h=290&amp;w=496&amp;sz=15&amp;hl=en&amp;start=1&amp;tbnid=evZTc_XRtk9rGM:&amp;tbnh=76&amp;tbnw=130&amp;prev=/images?q=samsung+logo&amp;svnum=10&amp;hl=en&amp;sa=X" TargetMode="External"/><Relationship Id="rId24" Type="http://schemas.openxmlformats.org/officeDocument/2006/relationships/image" Target="../media/image111.jpeg"/><Relationship Id="rId32" Type="http://schemas.openxmlformats.org/officeDocument/2006/relationships/image" Target="../media/image118.jpeg"/><Relationship Id="rId37" Type="http://schemas.openxmlformats.org/officeDocument/2006/relationships/image" Target="../media/image122.png"/><Relationship Id="rId40" Type="http://schemas.openxmlformats.org/officeDocument/2006/relationships/image" Target="../media/image125.png"/><Relationship Id="rId45" Type="http://schemas.openxmlformats.org/officeDocument/2006/relationships/image" Target="../media/image130.png"/><Relationship Id="rId53" Type="http://schemas.openxmlformats.org/officeDocument/2006/relationships/image" Target="../media/image138.png"/><Relationship Id="rId58" Type="http://schemas.openxmlformats.org/officeDocument/2006/relationships/image" Target="../media/image142.png"/><Relationship Id="rId66" Type="http://schemas.openxmlformats.org/officeDocument/2006/relationships/image" Target="../media/image150.png"/><Relationship Id="rId5" Type="http://schemas.openxmlformats.org/officeDocument/2006/relationships/image" Target="../media/image98.jpeg"/><Relationship Id="rId15" Type="http://schemas.openxmlformats.org/officeDocument/2006/relationships/image" Target="../media/image106.png"/><Relationship Id="rId23" Type="http://schemas.openxmlformats.org/officeDocument/2006/relationships/hyperlink" Target="http://images.google.com/imgres?imgurl=http://www.cellmaking.com/images/cell_phone_logos/texas-instruments.jpg&amp;imgrefurl=http://www.cellmaking.com/cell_phone_brand_logos.html&amp;h=160&amp;w=200&amp;sz=7&amp;hl=en&amp;start=1&amp;tbnid=-1cY3MH1qEOLPM:&amp;tbnh=83&amp;tbnw=104&amp;prev=/images?q=texas+instruments+logo&amp;svnum=10&amp;hl=en&amp;sa=X" TargetMode="External"/><Relationship Id="rId28" Type="http://schemas.openxmlformats.org/officeDocument/2006/relationships/image" Target="../media/image115.jpeg"/><Relationship Id="rId36" Type="http://schemas.openxmlformats.org/officeDocument/2006/relationships/image" Target="../media/image121.png"/><Relationship Id="rId49" Type="http://schemas.openxmlformats.org/officeDocument/2006/relationships/image" Target="../media/image134.png"/><Relationship Id="rId57" Type="http://schemas.openxmlformats.org/officeDocument/2006/relationships/image" Target="../media/image141.png"/><Relationship Id="rId61" Type="http://schemas.openxmlformats.org/officeDocument/2006/relationships/image" Target="../media/image145.png"/><Relationship Id="rId10" Type="http://schemas.openxmlformats.org/officeDocument/2006/relationships/image" Target="../media/image103.png"/><Relationship Id="rId19" Type="http://schemas.openxmlformats.org/officeDocument/2006/relationships/image" Target="../media/image109.jpeg"/><Relationship Id="rId31" Type="http://schemas.openxmlformats.org/officeDocument/2006/relationships/image" Target="../media/image117.jpeg"/><Relationship Id="rId44" Type="http://schemas.openxmlformats.org/officeDocument/2006/relationships/image" Target="../media/image129.png"/><Relationship Id="rId52" Type="http://schemas.openxmlformats.org/officeDocument/2006/relationships/image" Target="../media/image137.png"/><Relationship Id="rId60" Type="http://schemas.openxmlformats.org/officeDocument/2006/relationships/image" Target="../media/image144.png"/><Relationship Id="rId65" Type="http://schemas.openxmlformats.org/officeDocument/2006/relationships/image" Target="../media/image149.png"/><Relationship Id="rId4" Type="http://schemas.openxmlformats.org/officeDocument/2006/relationships/hyperlink" Target="http://images.google.com/imgres?imgurl=http://www.htsalg.com/Bestill/ericsson_logo_darkblue.gif&amp;imgrefurl=http://www.htsalg.com/Bestill/r290%20info.htm&amp;h=658&amp;w=3208&amp;sz=29&amp;hl=en&amp;start=1&amp;tbnid=J0BCxskKEjC_vM:&amp;tbnh=31&amp;tbnw=150&amp;prev=/images?q=ericsson+logo&amp;svnum=10&amp;hl=en" TargetMode="External"/><Relationship Id="rId9" Type="http://schemas.openxmlformats.org/officeDocument/2006/relationships/image" Target="../media/image102.png"/><Relationship Id="rId14" Type="http://schemas.openxmlformats.org/officeDocument/2006/relationships/image" Target="../media/image105.jpeg"/><Relationship Id="rId22" Type="http://schemas.openxmlformats.org/officeDocument/2006/relationships/image" Target="../media/image97.png"/><Relationship Id="rId27" Type="http://schemas.openxmlformats.org/officeDocument/2006/relationships/image" Target="../media/image114.jpeg"/><Relationship Id="rId30" Type="http://schemas.openxmlformats.org/officeDocument/2006/relationships/image" Target="../media/image116.jpeg"/><Relationship Id="rId35" Type="http://schemas.openxmlformats.org/officeDocument/2006/relationships/image" Target="../media/image120.jpeg"/><Relationship Id="rId43" Type="http://schemas.openxmlformats.org/officeDocument/2006/relationships/image" Target="../media/image128.png"/><Relationship Id="rId48" Type="http://schemas.openxmlformats.org/officeDocument/2006/relationships/image" Target="../media/image133.png"/><Relationship Id="rId56" Type="http://schemas.openxmlformats.org/officeDocument/2006/relationships/image" Target="../media/image140.png"/><Relationship Id="rId64" Type="http://schemas.openxmlformats.org/officeDocument/2006/relationships/image" Target="../media/image148.jpeg"/><Relationship Id="rId8" Type="http://schemas.openxmlformats.org/officeDocument/2006/relationships/image" Target="../media/image101.png"/><Relationship Id="rId51" Type="http://schemas.openxmlformats.org/officeDocument/2006/relationships/image" Target="../media/image136.png"/><Relationship Id="rId3" Type="http://schemas.openxmlformats.org/officeDocument/2006/relationships/notesSlide" Target="../notesSlides/notesSlide31.xml"/><Relationship Id="rId12" Type="http://schemas.openxmlformats.org/officeDocument/2006/relationships/image" Target="../media/image104.jpeg"/><Relationship Id="rId17" Type="http://schemas.openxmlformats.org/officeDocument/2006/relationships/image" Target="../media/image107.jpeg"/><Relationship Id="rId25" Type="http://schemas.openxmlformats.org/officeDocument/2006/relationships/image" Target="../media/image112.jpeg"/><Relationship Id="rId33" Type="http://schemas.openxmlformats.org/officeDocument/2006/relationships/hyperlink" Target="http://images.google.com/imgres?imgurl=http://www.mediabistro.com/news/original/GE%20Logo.jpg&amp;imgrefurl=http://www.mediabistro.com/news/newsfeed/the_morning_newsfeed_081309_124251.asp&amp;usg=__DmYTdmVzDIYkWfRsrWkNoxQmnC4=&amp;h=250&amp;w=250&amp;sz=19&amp;hl=en&amp;start=1&amp;um=1&amp;itbs=1&amp;tbnid=EFtg0twRh4QqHM:&amp;tbnh=111&amp;tbnw=111&amp;prev=/images?q=general+electric+logo&amp;um=1&amp;hl=en&amp;rls=com.microsoft:en-us:IE-SearchBox&amp;tbs=isch:1" TargetMode="External"/><Relationship Id="rId38" Type="http://schemas.openxmlformats.org/officeDocument/2006/relationships/image" Target="../media/image123.png"/><Relationship Id="rId46" Type="http://schemas.openxmlformats.org/officeDocument/2006/relationships/image" Target="../media/image131.png"/><Relationship Id="rId59" Type="http://schemas.openxmlformats.org/officeDocument/2006/relationships/image" Target="../media/image14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blog.docker.com/2014/07/dockercon-video-dockercon-hackathon-winner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jpeg"/></Relationships>
</file>

<file path=ppt/slides/_rels/slide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RaSzmFkf4f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7"/>
          <p:cNvSpPr>
            <a:spLocks noGrp="1"/>
          </p:cNvSpPr>
          <p:nvPr>
            <p:ph type="subTitle" idx="1"/>
          </p:nvPr>
        </p:nvSpPr>
        <p:spPr bwMode="gray"/>
        <p:txBody>
          <a:bodyPr/>
          <a:lstStyle/>
          <a:p>
            <a:r>
              <a:rPr lang="en-US" noProof="0" dirty="0" smtClean="0">
                <a:latin typeface="Trebuchet MS"/>
                <a:cs typeface="Trebuchet MS"/>
              </a:rPr>
              <a:t>Nikhil Vaze | @</a:t>
            </a:r>
            <a:r>
              <a:rPr lang="en-US" noProof="0" dirty="0" err="1" smtClean="0">
                <a:latin typeface="Trebuchet MS"/>
                <a:cs typeface="Trebuchet MS"/>
              </a:rPr>
              <a:t>therealnikhil</a:t>
            </a:r>
            <a:r>
              <a:rPr lang="en-US" noProof="0" dirty="0" smtClean="0">
                <a:latin typeface="Trebuchet MS"/>
                <a:cs typeface="Trebuchet MS"/>
              </a:rPr>
              <a:t> | DOES 2015</a:t>
            </a:r>
            <a:endParaRPr lang="en-US" noProof="0" dirty="0">
              <a:latin typeface="Trebuchet MS"/>
              <a:cs typeface="Trebuchet MS"/>
            </a:endParaRPr>
          </a:p>
        </p:txBody>
      </p:sp>
      <p:sp>
        <p:nvSpPr>
          <p:cNvPr id="9" name="Titel 8"/>
          <p:cNvSpPr>
            <a:spLocks noGrp="1"/>
          </p:cNvSpPr>
          <p:nvPr>
            <p:ph type="ctrTitle"/>
          </p:nvPr>
        </p:nvSpPr>
        <p:spPr bwMode="gray"/>
        <p:txBody>
          <a:bodyPr/>
          <a:lstStyle/>
          <a:p>
            <a:r>
              <a:rPr lang="en-US" b="0" cap="all" dirty="0"/>
              <a:t>Create Your Own Self-Service Cloud: Docker Containers as Part of a CD Pipeline</a:t>
            </a:r>
            <a:endParaRPr lang="en-US" noProof="0" dirty="0">
              <a:latin typeface="Trebuchet MS"/>
              <a:cs typeface="Trebuchet MS"/>
            </a:endParaRPr>
          </a:p>
        </p:txBody>
      </p:sp>
    </p:spTree>
    <p:extLst>
      <p:ext uri="{BB962C8B-B14F-4D97-AF65-F5344CB8AC3E}">
        <p14:creationId xmlns:p14="http://schemas.microsoft.com/office/powerpoint/2010/main" val="32522359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latin typeface="Trebuchet MS"/>
                <a:cs typeface="Trebuchet MS"/>
              </a:rPr>
              <a:t>Enterprises have not adopted the cloud</a:t>
            </a:r>
            <a:endParaRPr lang="en-US" noProof="0" dirty="0">
              <a:latin typeface="Trebuchet MS"/>
              <a:cs typeface="Trebuchet MS"/>
            </a:endParaRPr>
          </a:p>
        </p:txBody>
      </p:sp>
      <p:sp>
        <p:nvSpPr>
          <p:cNvPr id="5" name="Rectangle 4"/>
          <p:cNvSpPr/>
          <p:nvPr/>
        </p:nvSpPr>
        <p:spPr>
          <a:xfrm>
            <a:off x="1524000" y="4324350"/>
            <a:ext cx="7086600" cy="707886"/>
          </a:xfrm>
          <a:prstGeom prst="rect">
            <a:avLst/>
          </a:prstGeom>
        </p:spPr>
        <p:txBody>
          <a:bodyPr wrap="square">
            <a:spAutoFit/>
          </a:bodyPr>
          <a:lstStyle/>
          <a:p>
            <a:r>
              <a:rPr lang="en-US" sz="2000" dirty="0" smtClean="0"/>
              <a:t>Source: Intel presentation @ OpenStack Silicon Valley 2015</a:t>
            </a:r>
            <a:endParaRPr lang="en-US" sz="2000" dirty="0"/>
          </a:p>
          <a:p>
            <a:endParaRPr lang="en-US" sz="2000" dirty="0"/>
          </a:p>
        </p:txBody>
      </p:sp>
      <p:pic>
        <p:nvPicPr>
          <p:cNvPr id="14338" name="Picture 8" descr="image0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748665"/>
            <a:ext cx="5757638"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100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rebuchet MS"/>
                <a:cs typeface="Trebuchet MS"/>
              </a:rPr>
              <a:t>Fortune 500 use case</a:t>
            </a:r>
            <a:endParaRPr lang="en-US" noProof="0" dirty="0">
              <a:latin typeface="Trebuchet MS"/>
              <a:cs typeface="Trebuchet MS"/>
            </a:endParaRPr>
          </a:p>
        </p:txBody>
      </p:sp>
    </p:spTree>
    <p:extLst>
      <p:ext uri="{BB962C8B-B14F-4D97-AF65-F5344CB8AC3E}">
        <p14:creationId xmlns:p14="http://schemas.microsoft.com/office/powerpoint/2010/main" val="32323916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latin typeface="Trebuchet MS"/>
                <a:cs typeface="Trebuchet MS"/>
              </a:rPr>
              <a:t>Fortune 500 company (repeat picture)</a:t>
            </a:r>
            <a:endParaRPr lang="en-US" noProof="0" dirty="0">
              <a:latin typeface="Trebuchet MS"/>
              <a:cs typeface="Trebuchet MS"/>
            </a:endParaRPr>
          </a:p>
        </p:txBody>
      </p:sp>
      <p:sp>
        <p:nvSpPr>
          <p:cNvPr id="7" name="Rectangle 6"/>
          <p:cNvSpPr/>
          <p:nvPr/>
        </p:nvSpPr>
        <p:spPr>
          <a:xfrm>
            <a:off x="180975" y="4225352"/>
            <a:ext cx="6248400" cy="1323439"/>
          </a:xfrm>
          <a:prstGeom prst="rect">
            <a:avLst/>
          </a:prstGeom>
        </p:spPr>
        <p:txBody>
          <a:bodyPr wrap="square">
            <a:spAutoFit/>
          </a:bodyPr>
          <a:lstStyle/>
          <a:p>
            <a:r>
              <a:rPr lang="en-US" sz="2000" dirty="0" smtClean="0"/>
              <a:t>Source Docker Con 2015: </a:t>
            </a:r>
            <a:r>
              <a:rPr lang="en-US" sz="2000" u="sng" dirty="0">
                <a:hlinkClick r:id="rId3"/>
              </a:rPr>
              <a:t>https://www.youtube.com/watch?v=RaSzmFkf4fM</a:t>
            </a:r>
            <a:r>
              <a:rPr lang="en-US" sz="2000" dirty="0"/>
              <a:t> </a:t>
            </a:r>
            <a:endParaRPr lang="en-US" sz="2000" dirty="0" smtClean="0"/>
          </a:p>
          <a:p>
            <a:endParaRPr lang="en-US" sz="2000" dirty="0"/>
          </a:p>
          <a:p>
            <a:endParaRPr lang="en-US" sz="2000" dirty="0"/>
          </a:p>
        </p:txBody>
      </p:sp>
      <p:pic>
        <p:nvPicPr>
          <p:cNvPr id="8" name="Picture 2"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76350"/>
            <a:ext cx="3889561" cy="216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123950"/>
            <a:ext cx="3790950"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0793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latin typeface="Trebuchet MS"/>
                <a:cs typeface="Trebuchet MS"/>
              </a:rPr>
              <a:t>Challenges</a:t>
            </a:r>
            <a:endParaRPr lang="en-US" noProof="0" dirty="0">
              <a:latin typeface="Trebuchet MS"/>
              <a:cs typeface="Trebuchet MS"/>
            </a:endParaRPr>
          </a:p>
        </p:txBody>
      </p:sp>
      <p:sp>
        <p:nvSpPr>
          <p:cNvPr id="5" name="Rectangle 4"/>
          <p:cNvSpPr/>
          <p:nvPr/>
        </p:nvSpPr>
        <p:spPr>
          <a:xfrm>
            <a:off x="152400" y="971550"/>
            <a:ext cx="9067800" cy="3785652"/>
          </a:xfrm>
          <a:prstGeom prst="rect">
            <a:avLst/>
          </a:prstGeom>
        </p:spPr>
        <p:txBody>
          <a:bodyPr wrap="square">
            <a:spAutoFit/>
          </a:bodyPr>
          <a:lstStyle/>
          <a:p>
            <a:r>
              <a:rPr lang="en-US" sz="2000" dirty="0" smtClean="0"/>
              <a:t>One group </a:t>
            </a:r>
            <a:r>
              <a:rPr lang="en-US" sz="2000" dirty="0" smtClean="0"/>
              <a:t>provides infrastructure. </a:t>
            </a:r>
          </a:p>
          <a:p>
            <a:r>
              <a:rPr lang="en-US" sz="2000" dirty="0" smtClean="0"/>
              <a:t>Another group provisions software on top of the infrastructure. </a:t>
            </a:r>
          </a:p>
          <a:p>
            <a:r>
              <a:rPr lang="en-US" sz="2000" dirty="0" smtClean="0"/>
              <a:t>Another group performs the data load onto the software/infrastructure.</a:t>
            </a:r>
          </a:p>
          <a:p>
            <a:endParaRPr lang="en-US" sz="2000" dirty="0" smtClean="0"/>
          </a:p>
          <a:p>
            <a:r>
              <a:rPr lang="en-US" sz="2000" dirty="0" smtClean="0"/>
              <a:t>Cons:</a:t>
            </a:r>
            <a:endParaRPr lang="en-US" sz="2000" dirty="0"/>
          </a:p>
          <a:p>
            <a:r>
              <a:rPr lang="en-US" sz="2000" dirty="0" smtClean="0"/>
              <a:t>Quite expensive. Front loaded. If you want this particular app loaded for testing. It will involve x thousands of dollars of cost. </a:t>
            </a:r>
          </a:p>
          <a:p>
            <a:endParaRPr lang="en-US" sz="2000" dirty="0"/>
          </a:p>
          <a:p>
            <a:r>
              <a:rPr lang="en-US" sz="2000" dirty="0" smtClean="0"/>
              <a:t>Process encouraged bad behavior. Users were requesting infrastructure and never letting it go.</a:t>
            </a:r>
            <a:endParaRPr lang="en-US" sz="2000" dirty="0" smtClean="0"/>
          </a:p>
          <a:p>
            <a:r>
              <a:rPr lang="en-US" sz="2000" dirty="0" smtClean="0"/>
              <a:t> </a:t>
            </a:r>
            <a:endParaRPr lang="en-US" sz="2000" dirty="0"/>
          </a:p>
          <a:p>
            <a:endParaRPr lang="en-US" sz="2000" dirty="0"/>
          </a:p>
        </p:txBody>
      </p:sp>
    </p:spTree>
    <p:extLst>
      <p:ext uri="{BB962C8B-B14F-4D97-AF65-F5344CB8AC3E}">
        <p14:creationId xmlns:p14="http://schemas.microsoft.com/office/powerpoint/2010/main" val="17525449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latin typeface="Trebuchet MS"/>
                <a:cs typeface="Trebuchet MS"/>
              </a:rPr>
              <a:t>(The Actual slide)</a:t>
            </a:r>
            <a:endParaRPr lang="en-US" noProof="0" dirty="0">
              <a:latin typeface="Trebuchet MS"/>
              <a:cs typeface="Trebuchet MS"/>
            </a:endParaRP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95350"/>
            <a:ext cx="6143625" cy="3513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7470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a:latin typeface="Trebuchet MS"/>
              <a:cs typeface="Trebuchet MS"/>
            </a:endParaRPr>
          </a:p>
        </p:txBody>
      </p:sp>
      <p:sp>
        <p:nvSpPr>
          <p:cNvPr id="5" name="Text Placeholder 4"/>
          <p:cNvSpPr>
            <a:spLocks noGrp="1"/>
          </p:cNvSpPr>
          <p:nvPr>
            <p:ph type="body" sz="quarter" idx="13"/>
          </p:nvPr>
        </p:nvSpPr>
        <p:spPr/>
        <p:txBody>
          <a:bodyPr/>
          <a:lstStyle/>
          <a:p>
            <a:endParaRPr lang="en-US"/>
          </a:p>
        </p:txBody>
      </p:sp>
      <p:pic>
        <p:nvPicPr>
          <p:cNvPr id="6" name="Picture Placeholder 7"/>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gray">
          <a:xfrm>
            <a:off x="0" y="0"/>
            <a:ext cx="9144000" cy="5143500"/>
          </a:xfrm>
          <a:prstGeom prst="rect">
            <a:avLst/>
          </a:prstGeom>
        </p:spPr>
      </p:pic>
      <p:sp>
        <p:nvSpPr>
          <p:cNvPr id="7" name="Title 4"/>
          <p:cNvSpPr txBox="1">
            <a:spLocks/>
          </p:cNvSpPr>
          <p:nvPr/>
        </p:nvSpPr>
        <p:spPr bwMode="gray">
          <a:xfrm>
            <a:off x="503238" y="3486150"/>
            <a:ext cx="5437188" cy="802481"/>
          </a:xfrm>
          <a:prstGeom prst="rect">
            <a:avLst/>
          </a:prstGeom>
        </p:spPr>
        <p:txBody>
          <a:bodyPr/>
          <a:lstStyle>
            <a:lvl1pPr algn="l" defTabSz="617220" rtl="0" eaLnBrk="1" latinLnBrk="0" hangingPunct="1">
              <a:spcBef>
                <a:spcPct val="0"/>
              </a:spcBef>
              <a:buNone/>
              <a:defRPr sz="2400" b="1" kern="1200">
                <a:solidFill>
                  <a:schemeClr val="accent1"/>
                </a:solidFill>
                <a:latin typeface="+mj-lt"/>
                <a:ea typeface="+mj-ea"/>
                <a:cs typeface="+mj-cs"/>
              </a:defRPr>
            </a:lvl1pPr>
          </a:lstStyle>
          <a:p>
            <a:r>
              <a:rPr lang="en-US" dirty="0" smtClean="0">
                <a:solidFill>
                  <a:schemeClr val="bg1"/>
                </a:solidFill>
              </a:rPr>
              <a:t>Enter Electric Cloud!</a:t>
            </a:r>
            <a:endParaRPr lang="en-US" dirty="0">
              <a:solidFill>
                <a:schemeClr val="bg1"/>
              </a:solidFill>
            </a:endParaRPr>
          </a:p>
        </p:txBody>
      </p:sp>
    </p:spTree>
    <p:extLst>
      <p:ext uri="{BB962C8B-B14F-4D97-AF65-F5344CB8AC3E}">
        <p14:creationId xmlns:p14="http://schemas.microsoft.com/office/powerpoint/2010/main" val="22449266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971550"/>
            <a:ext cx="9067800" cy="707886"/>
          </a:xfrm>
          <a:prstGeom prst="rect">
            <a:avLst/>
          </a:prstGeom>
        </p:spPr>
        <p:txBody>
          <a:bodyPr wrap="square">
            <a:spAutoFit/>
          </a:bodyPr>
          <a:lstStyle/>
          <a:p>
            <a:r>
              <a:rPr lang="en-US" sz="2000" dirty="0" smtClean="0"/>
              <a:t> </a:t>
            </a:r>
            <a:endParaRPr lang="en-US" sz="2000" dirty="0"/>
          </a:p>
          <a:p>
            <a:endParaRPr lang="en-US" sz="2000" dirty="0"/>
          </a:p>
        </p:txBody>
      </p:sp>
      <p:pic>
        <p:nvPicPr>
          <p:cNvPr id="19458" name="Picture 2" descr="C:\Users\nvaze\Desktop\does15\Imp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241562"/>
            <a:ext cx="9144000" cy="490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6617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686800" cy="459581"/>
          </a:xfrm>
        </p:spPr>
        <p:txBody>
          <a:bodyPr/>
          <a:lstStyle/>
          <a:p>
            <a:r>
              <a:rPr lang="en-US" noProof="0" dirty="0" smtClean="0">
                <a:latin typeface="Trebuchet MS"/>
                <a:cs typeface="Trebuchet MS"/>
              </a:rPr>
              <a:t>Question we (Electric Cloud) asked ourselves ~ early 2014</a:t>
            </a:r>
            <a:endParaRPr lang="en-US" noProof="0" dirty="0">
              <a:latin typeface="Trebuchet MS"/>
              <a:cs typeface="Trebuchet MS"/>
            </a:endParaRPr>
          </a:p>
        </p:txBody>
      </p:sp>
      <p:sp>
        <p:nvSpPr>
          <p:cNvPr id="5" name="Rectangle 4"/>
          <p:cNvSpPr/>
          <p:nvPr/>
        </p:nvSpPr>
        <p:spPr>
          <a:xfrm>
            <a:off x="152400" y="971550"/>
            <a:ext cx="8610600" cy="2246769"/>
          </a:xfrm>
          <a:prstGeom prst="rect">
            <a:avLst/>
          </a:prstGeom>
        </p:spPr>
        <p:txBody>
          <a:bodyPr wrap="square">
            <a:spAutoFit/>
          </a:bodyPr>
          <a:lstStyle/>
          <a:p>
            <a:pPr marL="342900" indent="-342900">
              <a:buFontTx/>
              <a:buChar char="-"/>
            </a:pPr>
            <a:r>
              <a:rPr lang="en-US" sz="2000" dirty="0" smtClean="0"/>
              <a:t>Who else was facing this?</a:t>
            </a:r>
          </a:p>
          <a:p>
            <a:pPr marL="342900" indent="-342900">
              <a:buFontTx/>
              <a:buChar char="-"/>
            </a:pPr>
            <a:endParaRPr lang="en-US" sz="2000" dirty="0" smtClean="0"/>
          </a:p>
          <a:p>
            <a:pPr marL="342900" indent="-342900">
              <a:buFontTx/>
              <a:buChar char="-"/>
            </a:pPr>
            <a:r>
              <a:rPr lang="en-US" sz="2000" dirty="0" smtClean="0"/>
              <a:t>Could we make this a feature?</a:t>
            </a:r>
          </a:p>
          <a:p>
            <a:pPr marL="342900" indent="-342900">
              <a:buFontTx/>
              <a:buChar char="-"/>
            </a:pPr>
            <a:endParaRPr lang="en-US" sz="2000" dirty="0"/>
          </a:p>
          <a:p>
            <a:pPr marL="342900" indent="-342900">
              <a:buFontTx/>
              <a:buChar char="-"/>
            </a:pPr>
            <a:r>
              <a:rPr lang="en-US" sz="2000" dirty="0" smtClean="0"/>
              <a:t>Does the introduction of Docker change things?</a:t>
            </a:r>
            <a:endParaRPr lang="en-US" sz="2000" dirty="0" smtClean="0"/>
          </a:p>
          <a:p>
            <a:r>
              <a:rPr lang="en-US" sz="2000" dirty="0" smtClean="0"/>
              <a:t> </a:t>
            </a:r>
            <a:endParaRPr lang="en-US" sz="2000" dirty="0"/>
          </a:p>
          <a:p>
            <a:endParaRPr lang="en-US" sz="2000" dirty="0"/>
          </a:p>
        </p:txBody>
      </p:sp>
    </p:spTree>
    <p:extLst>
      <p:ext uri="{BB962C8B-B14F-4D97-AF65-F5344CB8AC3E}">
        <p14:creationId xmlns:p14="http://schemas.microsoft.com/office/powerpoint/2010/main" val="8272799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Dynamic Environments / Self Service Clouds</a:t>
            </a:r>
            <a:endParaRPr lang="en-US" sz="1200" dirty="0"/>
          </a:p>
        </p:txBody>
      </p:sp>
    </p:spTree>
    <p:extLst>
      <p:ext uri="{BB962C8B-B14F-4D97-AF65-F5344CB8AC3E}">
        <p14:creationId xmlns:p14="http://schemas.microsoft.com/office/powerpoint/2010/main" val="19590707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686800" cy="459581"/>
          </a:xfrm>
        </p:spPr>
        <p:txBody>
          <a:bodyPr/>
          <a:lstStyle/>
          <a:p>
            <a:r>
              <a:rPr lang="en-US" noProof="0" dirty="0" smtClean="0">
                <a:latin typeface="Trebuchet MS"/>
                <a:cs typeface="Trebuchet MS"/>
              </a:rPr>
              <a:t>Answers we (Electric Cloud) gathered~ mid/late 2014</a:t>
            </a:r>
            <a:endParaRPr lang="en-US" noProof="0" dirty="0">
              <a:latin typeface="Trebuchet MS"/>
              <a:cs typeface="Trebuchet MS"/>
            </a:endParaRPr>
          </a:p>
        </p:txBody>
      </p:sp>
      <p:sp>
        <p:nvSpPr>
          <p:cNvPr id="5" name="Rectangle 4"/>
          <p:cNvSpPr/>
          <p:nvPr/>
        </p:nvSpPr>
        <p:spPr>
          <a:xfrm>
            <a:off x="152400" y="971550"/>
            <a:ext cx="8610600" cy="3170099"/>
          </a:xfrm>
          <a:prstGeom prst="rect">
            <a:avLst/>
          </a:prstGeom>
        </p:spPr>
        <p:txBody>
          <a:bodyPr wrap="square">
            <a:spAutoFit/>
          </a:bodyPr>
          <a:lstStyle/>
          <a:p>
            <a:pPr marL="342900" indent="-342900">
              <a:buFontTx/>
              <a:buChar char="-"/>
            </a:pPr>
            <a:r>
              <a:rPr lang="en-US" sz="2000" dirty="0" smtClean="0"/>
              <a:t>Who else was facing this?</a:t>
            </a:r>
          </a:p>
          <a:p>
            <a:pPr marL="342900" indent="-342900">
              <a:buFontTx/>
              <a:buChar char="-"/>
            </a:pPr>
            <a:r>
              <a:rPr lang="en-US" sz="2000" i="1" dirty="0" smtClean="0"/>
              <a:t>Common problem facing the industry</a:t>
            </a:r>
            <a:endParaRPr lang="en-US" sz="2000" i="1" dirty="0" smtClean="0"/>
          </a:p>
          <a:p>
            <a:pPr marL="342900" indent="-342900">
              <a:buFontTx/>
              <a:buChar char="-"/>
            </a:pPr>
            <a:endParaRPr lang="en-US" sz="2000" dirty="0" smtClean="0"/>
          </a:p>
          <a:p>
            <a:pPr marL="342900" indent="-342900">
              <a:buFontTx/>
              <a:buChar char="-"/>
            </a:pPr>
            <a:r>
              <a:rPr lang="en-US" sz="2000" dirty="0" smtClean="0"/>
              <a:t>Could we make this a feature?</a:t>
            </a:r>
          </a:p>
          <a:p>
            <a:pPr marL="342900" indent="-342900">
              <a:buFontTx/>
              <a:buChar char="-"/>
            </a:pPr>
            <a:r>
              <a:rPr lang="en-US" sz="2000" i="1" dirty="0" smtClean="0"/>
              <a:t>Yes.</a:t>
            </a:r>
          </a:p>
          <a:p>
            <a:pPr marL="342900" indent="-342900">
              <a:buFontTx/>
              <a:buChar char="-"/>
            </a:pPr>
            <a:endParaRPr lang="en-US" sz="2000" dirty="0"/>
          </a:p>
          <a:p>
            <a:pPr marL="342900" indent="-342900">
              <a:buFontTx/>
              <a:buChar char="-"/>
            </a:pPr>
            <a:r>
              <a:rPr lang="en-US" sz="2000" dirty="0" smtClean="0"/>
              <a:t>Does the introduction of Docker change things?</a:t>
            </a:r>
          </a:p>
          <a:p>
            <a:pPr marL="342900" indent="-342900">
              <a:buFontTx/>
              <a:buChar char="-"/>
            </a:pPr>
            <a:r>
              <a:rPr lang="en-US" sz="2000" i="1" dirty="0" smtClean="0"/>
              <a:t>Yes. And it’s the future.</a:t>
            </a:r>
            <a:endParaRPr lang="en-US" sz="2000" i="1" dirty="0" smtClean="0"/>
          </a:p>
          <a:p>
            <a:r>
              <a:rPr lang="en-US" sz="2000" dirty="0" smtClean="0"/>
              <a:t> </a:t>
            </a:r>
            <a:endParaRPr lang="en-US" sz="2000" dirty="0"/>
          </a:p>
          <a:p>
            <a:endParaRPr lang="en-US" sz="2000" dirty="0"/>
          </a:p>
        </p:txBody>
      </p:sp>
    </p:spTree>
    <p:extLst>
      <p:ext uri="{BB962C8B-B14F-4D97-AF65-F5344CB8AC3E}">
        <p14:creationId xmlns:p14="http://schemas.microsoft.com/office/powerpoint/2010/main" val="25460180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devopsenterprise.io/media/NikhilVaz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92" y="1380328"/>
            <a:ext cx="1914525" cy="2238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cs typeface="Trebuchet MS"/>
              </a:rPr>
              <a:t>Introductions</a:t>
            </a:r>
            <a:endParaRPr lang="en-US" dirty="0"/>
          </a:p>
        </p:txBody>
      </p:sp>
      <p:sp>
        <p:nvSpPr>
          <p:cNvPr id="49" name="TextBox 48"/>
          <p:cNvSpPr txBox="1"/>
          <p:nvPr/>
        </p:nvSpPr>
        <p:spPr>
          <a:xfrm>
            <a:off x="3127796" y="1578033"/>
            <a:ext cx="5559004" cy="1842966"/>
          </a:xfrm>
          <a:prstGeom prst="rect">
            <a:avLst/>
          </a:prstGeom>
          <a:noFill/>
        </p:spPr>
        <p:txBody>
          <a:bodyPr wrap="square" rtlCol="0">
            <a:spAutoFit/>
          </a:bodyPr>
          <a:lstStyle/>
          <a:p>
            <a:r>
              <a:rPr lang="en-US" dirty="0" smtClean="0"/>
              <a:t>Nikhil Vaze</a:t>
            </a:r>
          </a:p>
          <a:p>
            <a:r>
              <a:rPr lang="en-US" dirty="0" smtClean="0">
                <a:hlinkClick r:id="rId4"/>
              </a:rPr>
              <a:t>https://github.com/nikhilv</a:t>
            </a:r>
            <a:endParaRPr lang="en-US" dirty="0" smtClean="0"/>
          </a:p>
          <a:p>
            <a:r>
              <a:rPr lang="en-US" dirty="0" smtClean="0"/>
              <a:t>@</a:t>
            </a:r>
            <a:r>
              <a:rPr lang="en-US" dirty="0" err="1" smtClean="0"/>
              <a:t>therealnikhil</a:t>
            </a:r>
            <a:endParaRPr lang="en-US" dirty="0"/>
          </a:p>
          <a:p>
            <a:endParaRPr lang="en-US" dirty="0" smtClean="0"/>
          </a:p>
          <a:p>
            <a:endParaRPr lang="en-US" dirty="0"/>
          </a:p>
          <a:p>
            <a:endParaRPr lang="en-US" dirty="0" smtClean="0"/>
          </a:p>
          <a:p>
            <a:r>
              <a:rPr lang="en-US" dirty="0" smtClean="0"/>
              <a:t>Staff Software </a:t>
            </a:r>
            <a:r>
              <a:rPr lang="en-US" dirty="0"/>
              <a:t>Engineer at Electric Cloud</a:t>
            </a:r>
          </a:p>
          <a:p>
            <a:r>
              <a:rPr lang="en-US" dirty="0"/>
              <a:t>Full stack engineer and loves to hack on things. </a:t>
            </a:r>
          </a:p>
          <a:p>
            <a:r>
              <a:rPr lang="en-US" dirty="0"/>
              <a:t>Johns Hopkins University </a:t>
            </a:r>
            <a:r>
              <a:rPr lang="en-US" dirty="0" smtClean="0"/>
              <a:t>Alum</a:t>
            </a:r>
            <a:endParaRPr lang="en-US" dirty="0"/>
          </a:p>
        </p:txBody>
      </p:sp>
    </p:spTree>
    <p:extLst>
      <p:ext uri="{BB962C8B-B14F-4D97-AF65-F5344CB8AC3E}">
        <p14:creationId xmlns:p14="http://schemas.microsoft.com/office/powerpoint/2010/main" val="4148758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What are Dynamic environments?</a:t>
            </a:r>
            <a:endParaRPr lang="en-US" noProof="0" dirty="0">
              <a:latin typeface="Trebuchet MS"/>
              <a:cs typeface="Trebuchet MS"/>
            </a:endParaRPr>
          </a:p>
        </p:txBody>
      </p:sp>
      <p:sp>
        <p:nvSpPr>
          <p:cNvPr id="3" name="TextBox 2"/>
          <p:cNvSpPr txBox="1"/>
          <p:nvPr/>
        </p:nvSpPr>
        <p:spPr>
          <a:xfrm>
            <a:off x="457200" y="1123950"/>
            <a:ext cx="7086600" cy="3505200"/>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r>
              <a:rPr lang="en-US" sz="1600" dirty="0"/>
              <a:t>Define once, provision </a:t>
            </a:r>
            <a:r>
              <a:rPr lang="en-US" sz="1600" dirty="0" smtClean="0"/>
              <a:t>repeatedly</a:t>
            </a:r>
          </a:p>
          <a:p>
            <a:pPr marL="501929" lvl="1" indent="-180975">
              <a:spcBef>
                <a:spcPts val="200"/>
              </a:spcBef>
              <a:spcAft>
                <a:spcPts val="200"/>
              </a:spcAft>
              <a:buClr>
                <a:schemeClr val="accent1"/>
              </a:buClr>
              <a:buSzPct val="70000"/>
              <a:buFont typeface="Wingdings" pitchFamily="2" charset="2"/>
              <a:buChar char="n"/>
            </a:pPr>
            <a:r>
              <a:rPr lang="en-US" sz="1600" dirty="0" smtClean="0"/>
              <a:t>Define a blue print. Make it available to your users</a:t>
            </a:r>
          </a:p>
          <a:p>
            <a:pPr marL="180975" indent="-180975">
              <a:spcBef>
                <a:spcPts val="200"/>
              </a:spcBef>
              <a:spcAft>
                <a:spcPts val="200"/>
              </a:spcAft>
              <a:buClr>
                <a:schemeClr val="accent1"/>
              </a:buClr>
              <a:buSzPct val="70000"/>
              <a:buFont typeface="Wingdings" pitchFamily="2" charset="2"/>
              <a:buChar char="n"/>
            </a:pPr>
            <a:endParaRPr lang="en-US" sz="1600" dirty="0" smtClean="0"/>
          </a:p>
          <a:p>
            <a:pPr marL="180975" indent="-180975">
              <a:spcBef>
                <a:spcPts val="200"/>
              </a:spcBef>
              <a:spcAft>
                <a:spcPts val="200"/>
              </a:spcAft>
              <a:buClr>
                <a:schemeClr val="accent1"/>
              </a:buClr>
              <a:buSzPct val="70000"/>
              <a:buFont typeface="Wingdings" pitchFamily="2" charset="2"/>
              <a:buChar char="n"/>
            </a:pPr>
            <a:r>
              <a:rPr lang="en-US" sz="1600" dirty="0" smtClean="0"/>
              <a:t>Cloud ready</a:t>
            </a:r>
          </a:p>
          <a:p>
            <a:pPr marL="501929" lvl="1" indent="-180975">
              <a:spcBef>
                <a:spcPts val="200"/>
              </a:spcBef>
              <a:spcAft>
                <a:spcPts val="200"/>
              </a:spcAft>
              <a:buClr>
                <a:schemeClr val="accent1"/>
              </a:buClr>
              <a:buSzPct val="70000"/>
              <a:buFont typeface="Wingdings" pitchFamily="2" charset="2"/>
              <a:buChar char="n"/>
            </a:pPr>
            <a:r>
              <a:rPr lang="en-US" sz="1600" dirty="0" smtClean="0"/>
              <a:t>Apply the blue print to your cloud</a:t>
            </a:r>
          </a:p>
          <a:p>
            <a:pPr marL="180975" indent="-180975">
              <a:spcBef>
                <a:spcPts val="200"/>
              </a:spcBef>
              <a:spcAft>
                <a:spcPts val="200"/>
              </a:spcAft>
              <a:buClr>
                <a:schemeClr val="accent1"/>
              </a:buClr>
              <a:buSzPct val="70000"/>
              <a:buFont typeface="Wingdings" pitchFamily="2" charset="2"/>
              <a:buChar char="n"/>
            </a:pPr>
            <a:endParaRPr lang="en-US" sz="1600" dirty="0"/>
          </a:p>
          <a:p>
            <a:pPr marL="180975" indent="-180975">
              <a:spcBef>
                <a:spcPts val="200"/>
              </a:spcBef>
              <a:spcAft>
                <a:spcPts val="200"/>
              </a:spcAft>
              <a:buClr>
                <a:schemeClr val="accent1"/>
              </a:buClr>
              <a:buSzPct val="70000"/>
              <a:buFont typeface="Wingdings" pitchFamily="2" charset="2"/>
              <a:buChar char="n"/>
            </a:pPr>
            <a:r>
              <a:rPr lang="en-US" sz="1600" dirty="0" smtClean="0"/>
              <a:t>Configuration Management ready</a:t>
            </a:r>
          </a:p>
          <a:p>
            <a:pPr marL="501929" lvl="1" indent="-180975">
              <a:spcBef>
                <a:spcPts val="200"/>
              </a:spcBef>
              <a:spcAft>
                <a:spcPts val="200"/>
              </a:spcAft>
              <a:buClr>
                <a:schemeClr val="accent1"/>
              </a:buClr>
              <a:buSzPct val="70000"/>
              <a:buFont typeface="Wingdings" pitchFamily="2" charset="2"/>
              <a:buChar char="n"/>
            </a:pPr>
            <a:r>
              <a:rPr lang="en-US" sz="1600" dirty="0" smtClean="0"/>
              <a:t>Already have a blue print in your CM tool? No problem!</a:t>
            </a:r>
          </a:p>
          <a:p>
            <a:pPr marL="180975" indent="-180975">
              <a:spcBef>
                <a:spcPts val="200"/>
              </a:spcBef>
              <a:spcAft>
                <a:spcPts val="200"/>
              </a:spcAft>
              <a:buClr>
                <a:schemeClr val="accent1"/>
              </a:buClr>
              <a:buSzPct val="70000"/>
              <a:buFont typeface="Wingdings" pitchFamily="2" charset="2"/>
              <a:buChar char="n"/>
            </a:pPr>
            <a:endParaRPr lang="en-US" sz="1600" dirty="0" smtClean="0"/>
          </a:p>
          <a:p>
            <a:pPr marL="180975" indent="-180975">
              <a:spcBef>
                <a:spcPts val="200"/>
              </a:spcBef>
              <a:spcAft>
                <a:spcPts val="200"/>
              </a:spcAft>
              <a:buClr>
                <a:schemeClr val="accent1"/>
              </a:buClr>
              <a:buSzPct val="70000"/>
              <a:buFont typeface="Wingdings" pitchFamily="2" charset="2"/>
              <a:buChar char="n"/>
            </a:pPr>
            <a:r>
              <a:rPr lang="en-US" sz="1600" dirty="0" smtClean="0"/>
              <a:t>Docker ready</a:t>
            </a:r>
            <a:endParaRPr lang="en-US" sz="1600" dirty="0"/>
          </a:p>
          <a:p>
            <a:pPr marL="180975" indent="-180975">
              <a:spcBef>
                <a:spcPts val="200"/>
              </a:spcBef>
              <a:spcAft>
                <a:spcPts val="200"/>
              </a:spcAft>
              <a:buClr>
                <a:schemeClr val="accent1"/>
              </a:buClr>
              <a:buSzPct val="70000"/>
              <a:buFont typeface="Wingdings" pitchFamily="2" charset="2"/>
              <a:buChar char="n"/>
            </a:pPr>
            <a:endParaRPr lang="en-US" sz="1600" dirty="0"/>
          </a:p>
          <a:p>
            <a:pPr marL="180975" indent="-180975">
              <a:spcBef>
                <a:spcPts val="200"/>
              </a:spcBef>
              <a:spcAft>
                <a:spcPts val="200"/>
              </a:spcAft>
              <a:buClr>
                <a:schemeClr val="accent1"/>
              </a:buClr>
              <a:buSzPct val="70000"/>
              <a:buFont typeface="Wingdings" pitchFamily="2" charset="2"/>
              <a:buChar char="n"/>
            </a:pPr>
            <a:endParaRPr lang="en-US" sz="1600" dirty="0" smtClean="0"/>
          </a:p>
        </p:txBody>
      </p:sp>
    </p:spTree>
    <p:extLst>
      <p:ext uri="{BB962C8B-B14F-4D97-AF65-F5344CB8AC3E}">
        <p14:creationId xmlns:p14="http://schemas.microsoft.com/office/powerpoint/2010/main" val="4600009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 Docker*</a:t>
            </a:r>
            <a:endParaRPr lang="en-US" sz="1200" dirty="0"/>
          </a:p>
        </p:txBody>
      </p:sp>
    </p:spTree>
    <p:extLst>
      <p:ext uri="{BB962C8B-B14F-4D97-AF65-F5344CB8AC3E}">
        <p14:creationId xmlns:p14="http://schemas.microsoft.com/office/powerpoint/2010/main" val="10460035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a:t>
            </a:r>
            <a:r>
              <a:rPr lang="en-US" dirty="0" err="1" smtClean="0"/>
              <a:t>Docker</a:t>
            </a:r>
            <a:endParaRPr lang="en-US" dirty="0"/>
          </a:p>
        </p:txBody>
      </p:sp>
      <p:sp>
        <p:nvSpPr>
          <p:cNvPr id="3" name="Text Placeholder 2"/>
          <p:cNvSpPr>
            <a:spLocks noGrp="1"/>
          </p:cNvSpPr>
          <p:nvPr>
            <p:ph type="body" sz="quarter" idx="13"/>
          </p:nvPr>
        </p:nvSpPr>
        <p:spPr>
          <a:xfrm>
            <a:off x="304800" y="1047750"/>
            <a:ext cx="8305800" cy="3293269"/>
          </a:xfrm>
        </p:spPr>
        <p:txBody>
          <a:bodyPr/>
          <a:lstStyle/>
          <a:p>
            <a:pPr lvl="1"/>
            <a:r>
              <a:rPr lang="en-US" dirty="0">
                <a:hlinkClick r:id="rId2"/>
              </a:rPr>
              <a:t>https://</a:t>
            </a:r>
            <a:r>
              <a:rPr lang="en-US" dirty="0" err="1">
                <a:hlinkClick r:id="rId2"/>
              </a:rPr>
              <a:t>docker.io</a:t>
            </a:r>
            <a:r>
              <a:rPr lang="en-US" dirty="0">
                <a:hlinkClick r:id="rId2"/>
              </a:rPr>
              <a:t>/</a:t>
            </a:r>
            <a:endParaRPr lang="en-US" dirty="0"/>
          </a:p>
          <a:p>
            <a:pPr lvl="1"/>
            <a:r>
              <a:rPr lang="en-US" dirty="0" smtClean="0"/>
              <a:t>Open </a:t>
            </a:r>
            <a:r>
              <a:rPr lang="en-US" dirty="0"/>
              <a:t>Source</a:t>
            </a:r>
          </a:p>
          <a:p>
            <a:pPr lvl="1"/>
            <a:r>
              <a:rPr lang="en-US" dirty="0" smtClean="0"/>
              <a:t>Used </a:t>
            </a:r>
            <a:r>
              <a:rPr lang="en-US" dirty="0"/>
              <a:t>to wrap LXC, now has its own container implementation</a:t>
            </a:r>
          </a:p>
          <a:p>
            <a:pPr lvl="1"/>
            <a:r>
              <a:rPr lang="en-US" dirty="0" smtClean="0"/>
              <a:t>Really</a:t>
            </a:r>
            <a:r>
              <a:rPr lang="en-US" dirty="0"/>
              <a:t>, really fast. Start measuring in </a:t>
            </a:r>
            <a:r>
              <a:rPr lang="en-US" dirty="0" smtClean="0"/>
              <a:t>milliseconds</a:t>
            </a:r>
            <a:endParaRPr lang="en-US" dirty="0"/>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76400" y="2647950"/>
            <a:ext cx="5923094" cy="204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8415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102 – Different drivers</a:t>
            </a:r>
            <a:endParaRPr lang="en-US" dirty="0"/>
          </a:p>
        </p:txBody>
      </p:sp>
      <p:pic>
        <p:nvPicPr>
          <p:cNvPr id="27650" name="Picture 2" descr="docker-execdriver-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47750"/>
            <a:ext cx="5153025" cy="3866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8776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rebuchet MS"/>
                <a:cs typeface="Trebuchet MS"/>
              </a:rPr>
              <a:t>Docker</a:t>
            </a:r>
            <a:r>
              <a:rPr lang="en-US" dirty="0" smtClean="0">
                <a:latin typeface="Trebuchet MS"/>
                <a:cs typeface="Trebuchet MS"/>
              </a:rPr>
              <a:t> 102 containers vs. VMs</a:t>
            </a:r>
            <a:endParaRPr lang="en-US" noProof="0" dirty="0">
              <a:latin typeface="Trebuchet MS"/>
              <a:cs typeface="Trebuchet MS"/>
            </a:endParaRPr>
          </a:p>
        </p:txBody>
      </p:sp>
      <p:pic>
        <p:nvPicPr>
          <p:cNvPr id="14340" name="Picture 4" descr="https://s3.amazonaws.com/serversforhackers/differe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71550"/>
            <a:ext cx="5962650" cy="336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931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rebuchet MS"/>
                <a:cs typeface="Trebuchet MS"/>
              </a:rPr>
              <a:t>Docker</a:t>
            </a:r>
            <a:r>
              <a:rPr lang="en-US" dirty="0" smtClean="0">
                <a:latin typeface="Trebuchet MS"/>
                <a:cs typeface="Trebuchet MS"/>
              </a:rPr>
              <a:t> 102 VMs vs. </a:t>
            </a:r>
            <a:r>
              <a:rPr lang="en-US" dirty="0" err="1" smtClean="0">
                <a:latin typeface="Trebuchet MS"/>
                <a:cs typeface="Trebuchet MS"/>
              </a:rPr>
              <a:t>Docker</a:t>
            </a:r>
            <a:endParaRPr lang="en-US" noProof="0" dirty="0">
              <a:latin typeface="Trebuchet MS"/>
              <a:cs typeface="Trebuchet MS"/>
            </a:endParaRPr>
          </a:p>
        </p:txBody>
      </p:sp>
      <p:pic>
        <p:nvPicPr>
          <p:cNvPr id="256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74" t="19903" b="8565"/>
          <a:stretch/>
        </p:blipFill>
        <p:spPr bwMode="auto">
          <a:xfrm>
            <a:off x="350241" y="3028950"/>
            <a:ext cx="4904757" cy="1342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7146" t="10182" r="4999" b="10054"/>
          <a:stretch/>
        </p:blipFill>
        <p:spPr bwMode="auto">
          <a:xfrm>
            <a:off x="369116" y="895350"/>
            <a:ext cx="4538444" cy="1873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86825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102, </a:t>
            </a:r>
            <a:r>
              <a:rPr lang="en-US" dirty="0" err="1" smtClean="0"/>
              <a:t>Docker</a:t>
            </a:r>
            <a:r>
              <a:rPr lang="en-US" dirty="0" smtClean="0"/>
              <a:t> Client, </a:t>
            </a:r>
            <a:r>
              <a:rPr lang="en-US" dirty="0" err="1" smtClean="0"/>
              <a:t>Docker</a:t>
            </a:r>
            <a:r>
              <a:rPr lang="en-US" dirty="0" smtClean="0"/>
              <a:t> Engine</a:t>
            </a:r>
            <a:endParaRPr lang="en-US" dirty="0"/>
          </a:p>
        </p:txBody>
      </p:sp>
      <p:pic>
        <p:nvPicPr>
          <p:cNvPr id="26626" name="Picture 2" descr="http://acom.azurecomcdn.net/80C57D/blogmedia/blogmedia/2014/10/15/DockerWithWindowsSrvAndLinux_thum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25267"/>
            <a:ext cx="7296150" cy="361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100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rebuchet MS"/>
                <a:cs typeface="Trebuchet MS"/>
              </a:rPr>
              <a:t>Docker</a:t>
            </a:r>
            <a:r>
              <a:rPr lang="en-US" dirty="0" smtClean="0">
                <a:latin typeface="Trebuchet MS"/>
                <a:cs typeface="Trebuchet MS"/>
              </a:rPr>
              <a:t> 102 Diagram of potential Flow dev</a:t>
            </a:r>
            <a:endParaRPr lang="en-US" noProof="0" dirty="0">
              <a:latin typeface="Trebuchet MS"/>
              <a:cs typeface="Trebuchet MS"/>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76350"/>
            <a:ext cx="6037292"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7857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Why are people excited about containers?</a:t>
            </a:r>
            <a:endParaRPr lang="en-US" noProof="0" dirty="0">
              <a:latin typeface="Trebuchet MS"/>
              <a:cs typeface="Trebuchet MS"/>
            </a:endParaRPr>
          </a:p>
        </p:txBody>
      </p:sp>
      <p:sp>
        <p:nvSpPr>
          <p:cNvPr id="3" name="TextBox 2"/>
          <p:cNvSpPr txBox="1"/>
          <p:nvPr/>
        </p:nvSpPr>
        <p:spPr>
          <a:xfrm>
            <a:off x="457200" y="1123950"/>
            <a:ext cx="7086600" cy="2895600"/>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r>
              <a:rPr lang="en-US" sz="1600" dirty="0"/>
              <a:t>Builds can be done inside the </a:t>
            </a:r>
            <a:r>
              <a:rPr lang="en-US" sz="1600" dirty="0" smtClean="0"/>
              <a:t>container, gives file system isolation and reproducibility.</a:t>
            </a:r>
            <a:endParaRPr lang="en-US" sz="1600" dirty="0"/>
          </a:p>
          <a:p>
            <a:pPr marL="180975" indent="-180975">
              <a:spcBef>
                <a:spcPts val="200"/>
              </a:spcBef>
              <a:spcAft>
                <a:spcPts val="200"/>
              </a:spcAft>
              <a:buClr>
                <a:schemeClr val="accent1"/>
              </a:buClr>
              <a:buSzPct val="70000"/>
              <a:buFont typeface="Wingdings" pitchFamily="2" charset="2"/>
              <a:buChar char="n"/>
            </a:pPr>
            <a:endParaRPr lang="en-US" sz="1600" dirty="0" smtClean="0"/>
          </a:p>
          <a:p>
            <a:pPr marL="180975" indent="-180975">
              <a:spcBef>
                <a:spcPts val="200"/>
              </a:spcBef>
              <a:spcAft>
                <a:spcPts val="200"/>
              </a:spcAft>
              <a:buClr>
                <a:schemeClr val="accent1"/>
              </a:buClr>
              <a:buSzPct val="70000"/>
              <a:buFont typeface="Wingdings" pitchFamily="2" charset="2"/>
              <a:buChar char="n"/>
            </a:pPr>
            <a:r>
              <a:rPr lang="en-US" sz="1600" dirty="0" smtClean="0"/>
              <a:t>Development/Production Parity. The container is the deployable artifact.</a:t>
            </a:r>
          </a:p>
          <a:p>
            <a:pPr marL="180975" indent="-180975">
              <a:spcBef>
                <a:spcPts val="200"/>
              </a:spcBef>
              <a:spcAft>
                <a:spcPts val="200"/>
              </a:spcAft>
              <a:buClr>
                <a:schemeClr val="accent1"/>
              </a:buClr>
              <a:buSzPct val="70000"/>
              <a:buFont typeface="Wingdings" pitchFamily="2" charset="2"/>
              <a:buChar char="n"/>
            </a:pPr>
            <a:endParaRPr lang="en-US" sz="1600" dirty="0" smtClean="0"/>
          </a:p>
          <a:p>
            <a:pPr marL="180975" indent="-180975">
              <a:spcBef>
                <a:spcPts val="200"/>
              </a:spcBef>
              <a:spcAft>
                <a:spcPts val="200"/>
              </a:spcAft>
              <a:buClr>
                <a:schemeClr val="accent1"/>
              </a:buClr>
              <a:buSzPct val="70000"/>
              <a:buFont typeface="Wingdings" pitchFamily="2" charset="2"/>
              <a:buChar char="n"/>
            </a:pPr>
            <a:r>
              <a:rPr lang="en-US" sz="1600" dirty="0" smtClean="0"/>
              <a:t>Container start up times measured in milliseconds</a:t>
            </a:r>
          </a:p>
          <a:p>
            <a:pPr marL="180975" indent="-180975">
              <a:spcBef>
                <a:spcPts val="200"/>
              </a:spcBef>
              <a:spcAft>
                <a:spcPts val="200"/>
              </a:spcAft>
              <a:buClr>
                <a:schemeClr val="accent1"/>
              </a:buClr>
              <a:buSzPct val="70000"/>
              <a:buFont typeface="Wingdings" pitchFamily="2" charset="2"/>
              <a:buChar char="n"/>
            </a:pPr>
            <a:endParaRPr lang="en-US" sz="1600" dirty="0"/>
          </a:p>
          <a:p>
            <a:pPr marL="180975" indent="-180975">
              <a:spcBef>
                <a:spcPts val="200"/>
              </a:spcBef>
              <a:spcAft>
                <a:spcPts val="200"/>
              </a:spcAft>
              <a:buClr>
                <a:schemeClr val="accent1"/>
              </a:buClr>
              <a:buSzPct val="70000"/>
              <a:buFont typeface="Wingdings" pitchFamily="2" charset="2"/>
              <a:buChar char="n"/>
            </a:pPr>
            <a:r>
              <a:rPr lang="en-US" sz="1600" dirty="0" smtClean="0"/>
              <a:t>Microsoft getting on board!</a:t>
            </a:r>
          </a:p>
          <a:p>
            <a:pPr marL="180975" indent="-180975">
              <a:spcBef>
                <a:spcPts val="200"/>
              </a:spcBef>
              <a:spcAft>
                <a:spcPts val="200"/>
              </a:spcAft>
              <a:buClr>
                <a:schemeClr val="accent1"/>
              </a:buClr>
              <a:buSzPct val="70000"/>
              <a:buFont typeface="Wingdings" pitchFamily="2" charset="2"/>
              <a:buChar char="n"/>
            </a:pPr>
            <a:endParaRPr lang="en-US" sz="1600" dirty="0"/>
          </a:p>
          <a:p>
            <a:pPr marL="180975" indent="-180975">
              <a:spcBef>
                <a:spcPts val="200"/>
              </a:spcBef>
              <a:spcAft>
                <a:spcPts val="200"/>
              </a:spcAft>
              <a:buClr>
                <a:schemeClr val="accent1"/>
              </a:buClr>
              <a:buSzPct val="70000"/>
              <a:buFont typeface="Wingdings" pitchFamily="2" charset="2"/>
              <a:buChar char="n"/>
            </a:pPr>
            <a:endParaRPr lang="en-US" sz="1600" dirty="0" smtClean="0"/>
          </a:p>
        </p:txBody>
      </p:sp>
    </p:spTree>
    <p:extLst>
      <p:ext uri="{BB962C8B-B14F-4D97-AF65-F5344CB8AC3E}">
        <p14:creationId xmlns:p14="http://schemas.microsoft.com/office/powerpoint/2010/main" val="19876964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rebuchet MS"/>
                <a:cs typeface="Trebuchet MS"/>
              </a:rPr>
              <a:t>Explanation of demo</a:t>
            </a:r>
            <a:endParaRPr lang="en-US" noProof="0" dirty="0">
              <a:latin typeface="Trebuchet MS"/>
              <a:cs typeface="Trebuchet MS"/>
            </a:endParaRPr>
          </a:p>
        </p:txBody>
      </p:sp>
    </p:spTree>
    <p:extLst>
      <p:ext uri="{BB962C8B-B14F-4D97-AF65-F5344CB8AC3E}">
        <p14:creationId xmlns:p14="http://schemas.microsoft.com/office/powerpoint/2010/main" val="26367161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09261" y="883256"/>
            <a:ext cx="9786100" cy="2903828"/>
            <a:chOff x="-307186" y="-1908920"/>
            <a:chExt cx="9786100" cy="2903828"/>
          </a:xfrm>
        </p:grpSpPr>
        <p:sp>
          <p:nvSpPr>
            <p:cNvPr id="27" name="Rectangle 26"/>
            <p:cNvSpPr/>
            <p:nvPr/>
          </p:nvSpPr>
          <p:spPr>
            <a:xfrm>
              <a:off x="0" y="-1908920"/>
              <a:ext cx="9144000" cy="2903828"/>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31" name="Rectangle 30"/>
            <p:cNvSpPr/>
            <p:nvPr/>
          </p:nvSpPr>
          <p:spPr>
            <a:xfrm rot="16200000">
              <a:off x="-678061" y="-1188479"/>
              <a:ext cx="2065189" cy="1323439"/>
            </a:xfrm>
            <a:prstGeom prst="rect">
              <a:avLst/>
            </a:prstGeom>
          </p:spPr>
          <p:txBody>
            <a:bodyPr wrap="none">
              <a:spAutoFit/>
            </a:bodyPr>
            <a:lstStyle/>
            <a:p>
              <a:pPr algn="ctr"/>
              <a:r>
                <a:rPr lang="en-US" sz="8000" b="1" dirty="0">
                  <a:solidFill>
                    <a:schemeClr val="bg1">
                      <a:lumMod val="85000"/>
                    </a:schemeClr>
                  </a:solidFill>
                  <a:latin typeface="Trebuchet MS"/>
                  <a:cs typeface="Trebuchet MS"/>
                </a:rPr>
                <a:t>DEV</a:t>
              </a:r>
            </a:p>
          </p:txBody>
        </p:sp>
        <p:sp>
          <p:nvSpPr>
            <p:cNvPr id="30" name="Rectangle 29"/>
            <p:cNvSpPr/>
            <p:nvPr/>
          </p:nvSpPr>
          <p:spPr>
            <a:xfrm rot="5400000">
              <a:off x="7800881" y="-1195359"/>
              <a:ext cx="2032628" cy="1323439"/>
            </a:xfrm>
            <a:prstGeom prst="rect">
              <a:avLst/>
            </a:prstGeom>
          </p:spPr>
          <p:txBody>
            <a:bodyPr wrap="none">
              <a:spAutoFit/>
            </a:bodyPr>
            <a:lstStyle/>
            <a:p>
              <a:pPr algn="ctr"/>
              <a:r>
                <a:rPr lang="en-US" sz="8000" b="1" dirty="0">
                  <a:solidFill>
                    <a:schemeClr val="bg1">
                      <a:lumMod val="85000"/>
                    </a:schemeClr>
                  </a:solidFill>
                  <a:latin typeface="Trebuchet MS"/>
                  <a:cs typeface="Trebuchet MS"/>
                </a:rPr>
                <a:t>OPS</a:t>
              </a:r>
            </a:p>
          </p:txBody>
        </p:sp>
      </p:grpSp>
      <p:sp>
        <p:nvSpPr>
          <p:cNvPr id="2" name="Title 1"/>
          <p:cNvSpPr>
            <a:spLocks noGrp="1"/>
          </p:cNvSpPr>
          <p:nvPr>
            <p:ph type="title"/>
          </p:nvPr>
        </p:nvSpPr>
        <p:spPr/>
        <p:txBody>
          <a:bodyPr/>
          <a:lstStyle/>
          <a:p>
            <a:r>
              <a:rPr lang="en-US" noProof="0" dirty="0" smtClean="0">
                <a:latin typeface="Trebuchet MS"/>
                <a:cs typeface="Trebuchet MS"/>
              </a:rPr>
              <a:t>Electric Cloud: Powering Continuous Delivery</a:t>
            </a:r>
            <a:endParaRPr lang="en-US" noProof="0" dirty="0">
              <a:latin typeface="Trebuchet MS"/>
              <a:cs typeface="Trebuchet MS"/>
            </a:endParaRPr>
          </a:p>
        </p:txBody>
      </p:sp>
      <p:grpSp>
        <p:nvGrpSpPr>
          <p:cNvPr id="7" name="Group 6"/>
          <p:cNvGrpSpPr/>
          <p:nvPr/>
        </p:nvGrpSpPr>
        <p:grpSpPr>
          <a:xfrm>
            <a:off x="508704" y="895350"/>
            <a:ext cx="8075401" cy="2842031"/>
            <a:chOff x="508704" y="1494005"/>
            <a:chExt cx="8075401" cy="2842031"/>
          </a:xfrm>
        </p:grpSpPr>
        <p:sp>
          <p:nvSpPr>
            <p:cNvPr id="8" name="Rounded Rectangle 7"/>
            <p:cNvSpPr/>
            <p:nvPr/>
          </p:nvSpPr>
          <p:spPr>
            <a:xfrm>
              <a:off x="508704" y="1553497"/>
              <a:ext cx="8075401" cy="2757054"/>
            </a:xfrm>
            <a:prstGeom prst="roundRect">
              <a:avLst>
                <a:gd name="adj" fmla="val 22530"/>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dirty="0">
                <a:latin typeface="Trebuchet MS"/>
                <a:cs typeface="Trebuchet MS"/>
              </a:endParaRPr>
            </a:p>
          </p:txBody>
        </p:sp>
        <p:sp>
          <p:nvSpPr>
            <p:cNvPr id="9" name="Rectangle 8"/>
            <p:cNvSpPr/>
            <p:nvPr/>
          </p:nvSpPr>
          <p:spPr>
            <a:xfrm>
              <a:off x="1692565" y="1494005"/>
              <a:ext cx="465315" cy="538480"/>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dirty="0">
                <a:latin typeface="Trebuchet MS"/>
                <a:cs typeface="Trebuchet MS"/>
              </a:endParaRPr>
            </a:p>
          </p:txBody>
        </p:sp>
        <p:sp>
          <p:nvSpPr>
            <p:cNvPr id="10" name="Pentagon 9"/>
            <p:cNvSpPr/>
            <p:nvPr/>
          </p:nvSpPr>
          <p:spPr>
            <a:xfrm>
              <a:off x="1252235" y="1547600"/>
              <a:ext cx="711200" cy="402336"/>
            </a:xfrm>
            <a:prstGeom prst="homePlate">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latin typeface="Trebuchet MS"/>
                <a:cs typeface="Trebuchet MS"/>
              </a:endParaRPr>
            </a:p>
          </p:txBody>
        </p:sp>
        <p:sp>
          <p:nvSpPr>
            <p:cNvPr id="11" name="Rectangle 10"/>
            <p:cNvSpPr/>
            <p:nvPr/>
          </p:nvSpPr>
          <p:spPr>
            <a:xfrm>
              <a:off x="7333273" y="3856205"/>
              <a:ext cx="465315" cy="479831"/>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latin typeface="Trebuchet MS"/>
                <a:cs typeface="Trebuchet MS"/>
              </a:endParaRPr>
            </a:p>
          </p:txBody>
        </p:sp>
        <p:sp>
          <p:nvSpPr>
            <p:cNvPr id="12" name="Pentagon 11"/>
            <p:cNvSpPr/>
            <p:nvPr/>
          </p:nvSpPr>
          <p:spPr>
            <a:xfrm rot="10800000">
              <a:off x="7534127" y="3920315"/>
              <a:ext cx="467466" cy="390236"/>
            </a:xfrm>
            <a:prstGeom prst="homePlate">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latin typeface="Trebuchet MS"/>
                <a:cs typeface="Trebuchet MS"/>
              </a:endParaRPr>
            </a:p>
          </p:txBody>
        </p:sp>
        <p:sp>
          <p:nvSpPr>
            <p:cNvPr id="13" name="Rounded Rectangle 12"/>
            <p:cNvSpPr/>
            <p:nvPr/>
          </p:nvSpPr>
          <p:spPr>
            <a:xfrm>
              <a:off x="862798" y="1949249"/>
              <a:ext cx="7367213" cy="1974270"/>
            </a:xfrm>
            <a:prstGeom prst="roundRect">
              <a:avLst>
                <a:gd name="adj" fmla="val 14725"/>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1100" b="1" dirty="0" smtClean="0">
                <a:latin typeface="Trebuchet MS"/>
                <a:cs typeface="Trebuchet MS"/>
              </a:endParaRPr>
            </a:p>
          </p:txBody>
        </p:sp>
      </p:grpSp>
      <p:sp>
        <p:nvSpPr>
          <p:cNvPr id="17" name="Rounded Rectangle 16"/>
          <p:cNvSpPr/>
          <p:nvPr/>
        </p:nvSpPr>
        <p:spPr>
          <a:xfrm>
            <a:off x="3318165" y="1408751"/>
            <a:ext cx="4839417" cy="1863816"/>
          </a:xfrm>
          <a:prstGeom prst="roundRect">
            <a:avLst>
              <a:gd name="adj" fmla="val 14725"/>
            </a:avLst>
          </a:pr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t"/>
          <a:lstStyle/>
          <a:p>
            <a:pPr algn="ctr">
              <a:spcAft>
                <a:spcPts val="1200"/>
              </a:spcAft>
            </a:pPr>
            <a:r>
              <a:rPr lang="en-US" sz="1100" b="1" dirty="0" smtClean="0">
                <a:latin typeface="Trebuchet MS"/>
                <a:cs typeface="Trebuchet MS"/>
              </a:rPr>
              <a:t>ElectricFlow</a:t>
            </a:r>
          </a:p>
        </p:txBody>
      </p:sp>
      <p:sp>
        <p:nvSpPr>
          <p:cNvPr id="18" name="Chevron 17"/>
          <p:cNvSpPr/>
          <p:nvPr/>
        </p:nvSpPr>
        <p:spPr>
          <a:xfrm>
            <a:off x="6531845" y="2242442"/>
            <a:ext cx="1554480" cy="320040"/>
          </a:xfrm>
          <a:prstGeom prst="chevron">
            <a:avLst/>
          </a:prstGeom>
          <a:solidFill>
            <a:srgbClr val="5C91B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Trebuchet MS"/>
                <a:cs typeface="Trebuchet MS"/>
              </a:rPr>
              <a:t>Deploy</a:t>
            </a:r>
            <a:endParaRPr lang="en-US" sz="1050" b="1" dirty="0">
              <a:latin typeface="Trebuchet MS"/>
              <a:cs typeface="Trebuchet MS"/>
            </a:endParaRPr>
          </a:p>
        </p:txBody>
      </p:sp>
      <p:sp>
        <p:nvSpPr>
          <p:cNvPr id="19" name="Rectangle 18"/>
          <p:cNvSpPr/>
          <p:nvPr/>
        </p:nvSpPr>
        <p:spPr>
          <a:xfrm>
            <a:off x="3394217" y="1840763"/>
            <a:ext cx="4681948" cy="320040"/>
          </a:xfrm>
          <a:prstGeom prst="rect">
            <a:avLst/>
          </a:prstGeom>
          <a:solidFill>
            <a:srgbClr val="75B7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latin typeface="Trebuchet MS"/>
                <a:cs typeface="Trebuchet MS"/>
              </a:rPr>
              <a:t>Pipeline Management and Visibility</a:t>
            </a:r>
          </a:p>
        </p:txBody>
      </p:sp>
      <p:sp>
        <p:nvSpPr>
          <p:cNvPr id="20" name="Rounded Rectangle 19"/>
          <p:cNvSpPr/>
          <p:nvPr/>
        </p:nvSpPr>
        <p:spPr>
          <a:xfrm>
            <a:off x="918529" y="1408751"/>
            <a:ext cx="2325603" cy="1863816"/>
          </a:xfrm>
          <a:prstGeom prst="roundRect">
            <a:avLst>
              <a:gd name="adj" fmla="val 16266"/>
            </a:avLst>
          </a:prstGeom>
          <a:solidFill>
            <a:srgbClr val="BF7613"/>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t"/>
          <a:lstStyle/>
          <a:p>
            <a:pPr algn="ctr">
              <a:spcAft>
                <a:spcPts val="1200"/>
              </a:spcAft>
            </a:pPr>
            <a:r>
              <a:rPr lang="en-US" sz="1100" b="1" dirty="0" smtClean="0">
                <a:latin typeface="Trebuchet MS"/>
                <a:cs typeface="Trebuchet MS"/>
              </a:rPr>
              <a:t>ElectricAccelerator</a:t>
            </a:r>
            <a:endParaRPr lang="en-US" sz="1100" b="1" dirty="0">
              <a:latin typeface="Trebuchet MS"/>
              <a:cs typeface="Trebuchet MS"/>
            </a:endParaRPr>
          </a:p>
        </p:txBody>
      </p:sp>
      <p:sp>
        <p:nvSpPr>
          <p:cNvPr id="21" name="Rectangle 20"/>
          <p:cNvSpPr/>
          <p:nvPr/>
        </p:nvSpPr>
        <p:spPr>
          <a:xfrm>
            <a:off x="1030638" y="1831237"/>
            <a:ext cx="2104332" cy="1132049"/>
          </a:xfrm>
          <a:prstGeom prst="rect">
            <a:avLst/>
          </a:prstGeom>
          <a:solidFill>
            <a:srgbClr val="FB9C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latin typeface="Trebuchet MS"/>
                <a:cs typeface="Trebuchet MS"/>
              </a:rPr>
              <a:t>Build &amp; Test Acceleration</a:t>
            </a:r>
          </a:p>
        </p:txBody>
      </p:sp>
      <p:sp>
        <p:nvSpPr>
          <p:cNvPr id="22" name="Rectangle 21"/>
          <p:cNvSpPr/>
          <p:nvPr/>
        </p:nvSpPr>
        <p:spPr>
          <a:xfrm>
            <a:off x="3394217" y="2652772"/>
            <a:ext cx="4681948" cy="320040"/>
          </a:xfrm>
          <a:prstGeom prst="rect">
            <a:avLst/>
          </a:prstGeom>
          <a:solidFill>
            <a:srgbClr val="436A8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latin typeface="Trebuchet MS"/>
                <a:cs typeface="Trebuchet MS"/>
              </a:rPr>
              <a:t>DevOps Automation Platform (</a:t>
            </a:r>
            <a:r>
              <a:rPr lang="en-US" sz="1050" b="1" dirty="0" err="1" smtClean="0">
                <a:latin typeface="Trebuchet MS"/>
                <a:cs typeface="Trebuchet MS"/>
              </a:rPr>
              <a:t>ElectricFlow</a:t>
            </a:r>
            <a:r>
              <a:rPr lang="en-US" sz="1050" b="1" dirty="0" smtClean="0">
                <a:latin typeface="Trebuchet MS"/>
                <a:cs typeface="Trebuchet MS"/>
              </a:rPr>
              <a:t>)</a:t>
            </a:r>
          </a:p>
        </p:txBody>
      </p:sp>
      <p:sp>
        <p:nvSpPr>
          <p:cNvPr id="23" name="Pentagon 22"/>
          <p:cNvSpPr/>
          <p:nvPr/>
        </p:nvSpPr>
        <p:spPr>
          <a:xfrm>
            <a:off x="3397117" y="2243984"/>
            <a:ext cx="3134727" cy="320040"/>
          </a:xfrm>
          <a:prstGeom prst="homePlate">
            <a:avLst/>
          </a:prstGeom>
          <a:solidFill>
            <a:srgbClr val="FE9901"/>
          </a:solidFill>
          <a:ln w="57150" cmpd="sng">
            <a:solidFill>
              <a:srgbClr val="FB9C18"/>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050" dirty="0" smtClean="0">
                <a:latin typeface="Trebuchet MS"/>
                <a:cs typeface="Trebuchet MS"/>
              </a:rPr>
              <a:t>	Build</a:t>
            </a:r>
            <a:endParaRPr lang="en-US" sz="1050" dirty="0">
              <a:latin typeface="Trebuchet MS"/>
              <a:cs typeface="Trebuchet MS"/>
            </a:endParaRPr>
          </a:p>
        </p:txBody>
      </p:sp>
      <p:sp>
        <p:nvSpPr>
          <p:cNvPr id="24" name="Rectangle 23"/>
          <p:cNvSpPr/>
          <p:nvPr/>
        </p:nvSpPr>
        <p:spPr>
          <a:xfrm>
            <a:off x="3125445" y="2336601"/>
            <a:ext cx="262148" cy="132080"/>
          </a:xfrm>
          <a:prstGeom prst="rect">
            <a:avLst/>
          </a:prstGeom>
          <a:solidFill>
            <a:srgbClr val="FB9C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a:latin typeface="Trebuchet MS"/>
              <a:cs typeface="Trebuchet MS"/>
            </a:endParaRPr>
          </a:p>
        </p:txBody>
      </p:sp>
      <p:sp>
        <p:nvSpPr>
          <p:cNvPr id="25" name="Rectangle 24"/>
          <p:cNvSpPr/>
          <p:nvPr/>
        </p:nvSpPr>
        <p:spPr>
          <a:xfrm>
            <a:off x="-13620" y="3373854"/>
            <a:ext cx="9144000" cy="286848"/>
          </a:xfrm>
          <a:prstGeom prst="rect">
            <a:avLst/>
          </a:prstGeom>
        </p:spPr>
        <p:txBody>
          <a:bodyPr wrap="square">
            <a:spAutoFit/>
          </a:bodyPr>
          <a:lstStyle/>
          <a:p>
            <a:pPr algn="ctr"/>
            <a:r>
              <a:rPr lang="en-US" b="1" dirty="0" smtClean="0">
                <a:solidFill>
                  <a:srgbClr val="FFFFFF"/>
                </a:solidFill>
                <a:latin typeface="Trebuchet MS"/>
                <a:cs typeface="Trebuchet MS"/>
              </a:rPr>
              <a:t>DELIVERY</a:t>
            </a:r>
            <a:endParaRPr lang="en-US" b="1" dirty="0">
              <a:solidFill>
                <a:srgbClr val="FFFFFF"/>
              </a:solidFill>
              <a:latin typeface="Trebuchet MS"/>
              <a:cs typeface="Trebuchet MS"/>
            </a:endParaRPr>
          </a:p>
        </p:txBody>
      </p:sp>
      <p:sp>
        <p:nvSpPr>
          <p:cNvPr id="32" name="Rectangle 31"/>
          <p:cNvSpPr/>
          <p:nvPr/>
        </p:nvSpPr>
        <p:spPr>
          <a:xfrm>
            <a:off x="10171" y="4032892"/>
            <a:ext cx="9144000" cy="63839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pic>
        <p:nvPicPr>
          <p:cNvPr id="33" name="Picture 32" descr="EC-Rall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73" y="4244160"/>
            <a:ext cx="489857" cy="457200"/>
          </a:xfrm>
          <a:prstGeom prst="rect">
            <a:avLst/>
          </a:prstGeom>
        </p:spPr>
      </p:pic>
      <p:pic>
        <p:nvPicPr>
          <p:cNvPr id="34" name="Picture 33" descr="EC-Jett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1988" y="4273038"/>
            <a:ext cx="489857" cy="457200"/>
          </a:xfrm>
          <a:prstGeom prst="rect">
            <a:avLst/>
          </a:prstGeom>
        </p:spPr>
      </p:pic>
      <p:pic>
        <p:nvPicPr>
          <p:cNvPr id="35" name="Picture 34" descr="EC-WebSpher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0674" y="4265057"/>
            <a:ext cx="489857" cy="457200"/>
          </a:xfrm>
          <a:prstGeom prst="rect">
            <a:avLst/>
          </a:prstGeom>
        </p:spPr>
      </p:pic>
      <p:pic>
        <p:nvPicPr>
          <p:cNvPr id="36" name="Picture 35" descr="EC-Tomca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21341" y="4271340"/>
            <a:ext cx="489857" cy="457200"/>
          </a:xfrm>
          <a:prstGeom prst="rect">
            <a:avLst/>
          </a:prstGeom>
        </p:spPr>
      </p:pic>
      <p:pic>
        <p:nvPicPr>
          <p:cNvPr id="37" name="Picture 36" descr="EC-Ant.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08631" y="4049467"/>
            <a:ext cx="367495" cy="342995"/>
          </a:xfrm>
          <a:prstGeom prst="rect">
            <a:avLst/>
          </a:prstGeom>
        </p:spPr>
      </p:pic>
      <p:pic>
        <p:nvPicPr>
          <p:cNvPr id="38" name="Picture 37" descr="EC-VisualStudio.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63852" y="4250878"/>
            <a:ext cx="489857" cy="457200"/>
          </a:xfrm>
          <a:prstGeom prst="rect">
            <a:avLst/>
          </a:prstGeom>
        </p:spPr>
      </p:pic>
      <p:pic>
        <p:nvPicPr>
          <p:cNvPr id="39" name="Picture 9" descr="Screen shot 2011-05-25 at 10.10.11 PM.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1620541" y="4343308"/>
            <a:ext cx="594935" cy="209892"/>
          </a:xfrm>
          <a:prstGeom prst="rect">
            <a:avLst/>
          </a:prstGeom>
          <a:noFill/>
          <a:ln>
            <a:noFill/>
          </a:ln>
        </p:spPr>
      </p:pic>
      <p:pic>
        <p:nvPicPr>
          <p:cNvPr id="40" name="Picture 15" descr="windows"/>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926975" y="4390848"/>
            <a:ext cx="259155" cy="228600"/>
          </a:xfrm>
          <a:prstGeom prst="rect">
            <a:avLst/>
          </a:prstGeom>
          <a:noFill/>
          <a:ln>
            <a:noFill/>
          </a:ln>
        </p:spPr>
      </p:pic>
      <p:pic>
        <p:nvPicPr>
          <p:cNvPr id="41" name="Picture 161" descr="android-logo.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51746" y="4078111"/>
            <a:ext cx="229689" cy="239462"/>
          </a:xfrm>
          <a:prstGeom prst="rect">
            <a:avLst/>
          </a:prstGeom>
          <a:noFill/>
          <a:ln>
            <a:noFill/>
          </a:ln>
        </p:spPr>
      </p:pic>
      <p:pic>
        <p:nvPicPr>
          <p:cNvPr id="42" name="Picture 41" descr="EC-Jenkins.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350912" y="4068887"/>
            <a:ext cx="412727" cy="385212"/>
          </a:xfrm>
          <a:prstGeom prst="rect">
            <a:avLst/>
          </a:prstGeom>
        </p:spPr>
      </p:pic>
      <p:pic>
        <p:nvPicPr>
          <p:cNvPr id="44" name="Picture 43" descr="EC-DefectTracking-Bugzilla.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230318" y="3967580"/>
            <a:ext cx="489857" cy="457200"/>
          </a:xfrm>
          <a:prstGeom prst="rect">
            <a:avLst/>
          </a:prstGeom>
        </p:spPr>
      </p:pic>
      <p:pic>
        <p:nvPicPr>
          <p:cNvPr id="45" name="Picture 44" descr="EC-DefectTracking-JIRA.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340651" y="4074330"/>
            <a:ext cx="365039" cy="340703"/>
          </a:xfrm>
          <a:prstGeom prst="rect">
            <a:avLst/>
          </a:prstGeom>
        </p:spPr>
      </p:pic>
      <p:pic>
        <p:nvPicPr>
          <p:cNvPr id="46" name="Picture 45" descr="EC-DefectTracking-QC.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1733" y="3943350"/>
            <a:ext cx="489857" cy="457200"/>
          </a:xfrm>
          <a:prstGeom prst="rect">
            <a:avLst/>
          </a:prstGeom>
        </p:spPr>
      </p:pic>
      <p:pic>
        <p:nvPicPr>
          <p:cNvPr id="47" name="Picture 46" descr="EC-AppHarbor.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22353" y="4092250"/>
            <a:ext cx="325520" cy="303819"/>
          </a:xfrm>
          <a:prstGeom prst="rect">
            <a:avLst/>
          </a:prstGeom>
        </p:spPr>
      </p:pic>
      <p:pic>
        <p:nvPicPr>
          <p:cNvPr id="48" name="Picture 47" descr="EC-Heroku.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38401" y="4347609"/>
            <a:ext cx="341677" cy="318899"/>
          </a:xfrm>
          <a:prstGeom prst="rect">
            <a:avLst/>
          </a:prstGeom>
        </p:spPr>
      </p:pic>
      <p:pic>
        <p:nvPicPr>
          <p:cNvPr id="49" name="Picture 48" descr="EC-Azure.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795256" y="4021348"/>
            <a:ext cx="489857" cy="457200"/>
          </a:xfrm>
          <a:prstGeom prst="rect">
            <a:avLst/>
          </a:prstGeom>
        </p:spPr>
      </p:pic>
      <p:pic>
        <p:nvPicPr>
          <p:cNvPr id="50" name="Picture 49" descr="EC-CiscoUCS.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457968" y="4255705"/>
            <a:ext cx="489857" cy="457200"/>
          </a:xfrm>
          <a:prstGeom prst="rect">
            <a:avLst/>
          </a:prstGeom>
        </p:spPr>
      </p:pic>
      <p:pic>
        <p:nvPicPr>
          <p:cNvPr id="51" name="Picture 50" descr="EC-EC2.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329526" y="4024996"/>
            <a:ext cx="489857" cy="457200"/>
          </a:xfrm>
          <a:prstGeom prst="rect">
            <a:avLst/>
          </a:prstGeom>
        </p:spPr>
      </p:pic>
      <p:pic>
        <p:nvPicPr>
          <p:cNvPr id="52" name="Picture 51" descr="EC-KVM.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5186130" y="4261493"/>
            <a:ext cx="489857" cy="457200"/>
          </a:xfrm>
          <a:prstGeom prst="rect">
            <a:avLst/>
          </a:prstGeom>
        </p:spPr>
      </p:pic>
      <p:pic>
        <p:nvPicPr>
          <p:cNvPr id="53" name="Picture 52" descr="EC-LabManager.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93000" y="4021348"/>
            <a:ext cx="489857" cy="457200"/>
          </a:xfrm>
          <a:prstGeom prst="rect">
            <a:avLst/>
          </a:prstGeom>
        </p:spPr>
      </p:pic>
      <p:pic>
        <p:nvPicPr>
          <p:cNvPr id="54" name="Picture 53" descr="EC-Nagios.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6347637" y="4022278"/>
            <a:ext cx="489857" cy="457200"/>
          </a:xfrm>
          <a:prstGeom prst="rect">
            <a:avLst/>
          </a:prstGeom>
        </p:spPr>
      </p:pic>
      <p:pic>
        <p:nvPicPr>
          <p:cNvPr id="55" name="Picture 54" descr="EC-Puppet.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461730" y="4261307"/>
            <a:ext cx="489857" cy="457200"/>
          </a:xfrm>
          <a:prstGeom prst="rect">
            <a:avLst/>
          </a:prstGeom>
        </p:spPr>
      </p:pic>
      <p:pic>
        <p:nvPicPr>
          <p:cNvPr id="56" name="Picture 55" descr="EC-ServiceNow.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053943" y="4248505"/>
            <a:ext cx="489857" cy="457200"/>
          </a:xfrm>
          <a:prstGeom prst="rect">
            <a:avLst/>
          </a:prstGeom>
        </p:spPr>
      </p:pic>
      <p:pic>
        <p:nvPicPr>
          <p:cNvPr id="57" name="Picture 56" descr="EC-VirtualBox.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026149" y="4233137"/>
            <a:ext cx="489857" cy="457200"/>
          </a:xfrm>
          <a:prstGeom prst="rect">
            <a:avLst/>
          </a:prstGeom>
        </p:spPr>
      </p:pic>
      <p:pic>
        <p:nvPicPr>
          <p:cNvPr id="58" name="Picture 57" descr="EC-Xen.pn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2851398" y="4012444"/>
            <a:ext cx="489857" cy="457200"/>
          </a:xfrm>
          <a:prstGeom prst="rect">
            <a:avLst/>
          </a:prstGeom>
        </p:spPr>
      </p:pic>
      <p:pic>
        <p:nvPicPr>
          <p:cNvPr id="59" name="Picture 58" descr="Octocat,_a_Mascot_of_Github.jp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520337" y="4072252"/>
            <a:ext cx="286594" cy="286594"/>
          </a:xfrm>
          <a:prstGeom prst="rect">
            <a:avLst/>
          </a:prstGeom>
        </p:spPr>
      </p:pic>
      <p:pic>
        <p:nvPicPr>
          <p:cNvPr id="60" name="Picture 59" descr="ECSCM-Perforce.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12757" y="4253009"/>
            <a:ext cx="489857" cy="457200"/>
          </a:xfrm>
          <a:prstGeom prst="rect">
            <a:avLst/>
          </a:prstGeom>
        </p:spPr>
      </p:pic>
      <p:pic>
        <p:nvPicPr>
          <p:cNvPr id="61" name="Picture 60" descr="ECSCM-SVN.png"/>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076818" y="4241044"/>
            <a:ext cx="489857" cy="457200"/>
          </a:xfrm>
          <a:prstGeom prst="rect">
            <a:avLst/>
          </a:prstGeom>
        </p:spPr>
      </p:pic>
      <p:pic>
        <p:nvPicPr>
          <p:cNvPr id="62" name="Picture 61" descr="ECSCM-Mercurial.png"/>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0480" y="3969219"/>
            <a:ext cx="489857" cy="457200"/>
          </a:xfrm>
          <a:prstGeom prst="rect">
            <a:avLst/>
          </a:prstGeom>
        </p:spPr>
      </p:pic>
      <p:pic>
        <p:nvPicPr>
          <p:cNvPr id="63" name="Picture 62" descr="EC-TestNG.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2119701" y="4045828"/>
            <a:ext cx="339098" cy="316492"/>
          </a:xfrm>
          <a:prstGeom prst="rect">
            <a:avLst/>
          </a:prstGeom>
        </p:spPr>
      </p:pic>
      <p:pic>
        <p:nvPicPr>
          <p:cNvPr id="64" name="Picture 63" descr="EC-Chef.png"/>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699261" y="4036457"/>
            <a:ext cx="489857" cy="457200"/>
          </a:xfrm>
          <a:prstGeom prst="rect">
            <a:avLst/>
          </a:prstGeom>
        </p:spPr>
      </p:pic>
      <p:pic>
        <p:nvPicPr>
          <p:cNvPr id="65" name="Picture 64" descr="EC-ESX.png"/>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3819383" y="4273038"/>
            <a:ext cx="489857" cy="457200"/>
          </a:xfrm>
          <a:prstGeom prst="rect">
            <a:avLst/>
          </a:prstGeom>
        </p:spPr>
      </p:pic>
      <p:pic>
        <p:nvPicPr>
          <p:cNvPr id="66" name="Picture 65" descr="EC-OpenStack.png"/>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5023311" y="4024794"/>
            <a:ext cx="489857" cy="457200"/>
          </a:xfrm>
          <a:prstGeom prst="rect">
            <a:avLst/>
          </a:prstGeom>
        </p:spPr>
      </p:pic>
      <p:pic>
        <p:nvPicPr>
          <p:cNvPr id="67" name="Picture 66" descr="EC-Salt.png"/>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4637388" y="4059429"/>
            <a:ext cx="489857" cy="457200"/>
          </a:xfrm>
          <a:prstGeom prst="rect">
            <a:avLst/>
          </a:prstGeom>
        </p:spPr>
      </p:pic>
      <p:pic>
        <p:nvPicPr>
          <p:cNvPr id="68" name="Picture 67" descr="EC-JTest.png"/>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410103" y="4236525"/>
            <a:ext cx="489857" cy="457200"/>
          </a:xfrm>
          <a:prstGeom prst="rect">
            <a:avLst/>
          </a:prstGeom>
        </p:spPr>
      </p:pic>
      <p:pic>
        <p:nvPicPr>
          <p:cNvPr id="69" name="Picture 68" descr="EC-Selenium.png"/>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2534716" y="3985487"/>
            <a:ext cx="489857" cy="457200"/>
          </a:xfrm>
          <a:prstGeom prst="rect">
            <a:avLst/>
          </a:prstGeom>
        </p:spPr>
      </p:pic>
      <p:pic>
        <p:nvPicPr>
          <p:cNvPr id="70" name="Picture 69"/>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7019801" y="4105414"/>
            <a:ext cx="211485" cy="171566"/>
          </a:xfrm>
          <a:prstGeom prst="rect">
            <a:avLst/>
          </a:prstGeom>
        </p:spPr>
      </p:pic>
      <p:pic>
        <p:nvPicPr>
          <p:cNvPr id="71" name="Picture 70"/>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6712138" y="4347055"/>
            <a:ext cx="298262" cy="244142"/>
          </a:xfrm>
          <a:prstGeom prst="rect">
            <a:avLst/>
          </a:prstGeom>
        </p:spPr>
      </p:pic>
      <p:pic>
        <p:nvPicPr>
          <p:cNvPr id="72" name="Picture 71"/>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293720" y="4171975"/>
            <a:ext cx="391821" cy="152375"/>
          </a:xfrm>
          <a:prstGeom prst="rect">
            <a:avLst/>
          </a:prstGeom>
        </p:spPr>
      </p:pic>
      <p:sp>
        <p:nvSpPr>
          <p:cNvPr id="73" name="Rectangle 72"/>
          <p:cNvSpPr/>
          <p:nvPr/>
        </p:nvSpPr>
        <p:spPr>
          <a:xfrm>
            <a:off x="7722621" y="4145274"/>
            <a:ext cx="1349963" cy="415498"/>
          </a:xfrm>
          <a:prstGeom prst="rect">
            <a:avLst/>
          </a:prstGeom>
        </p:spPr>
        <p:txBody>
          <a:bodyPr wrap="square">
            <a:spAutoFit/>
          </a:bodyPr>
          <a:lstStyle/>
          <a:p>
            <a:r>
              <a:rPr lang="en-US" sz="1000" i="1" dirty="0" smtClean="0">
                <a:solidFill>
                  <a:schemeClr val="bg1">
                    <a:lumMod val="50000"/>
                  </a:schemeClr>
                </a:solidFill>
                <a:latin typeface="Trebuchet MS"/>
                <a:cs typeface="Trebuchet MS"/>
              </a:rPr>
              <a:t>Plugs right in to </a:t>
            </a:r>
          </a:p>
          <a:p>
            <a:r>
              <a:rPr lang="en-US" sz="1000" i="1" dirty="0">
                <a:solidFill>
                  <a:schemeClr val="bg1">
                    <a:lumMod val="50000"/>
                  </a:schemeClr>
                </a:solidFill>
                <a:latin typeface="Trebuchet MS"/>
                <a:cs typeface="Trebuchet MS"/>
              </a:rPr>
              <a:t>y</a:t>
            </a:r>
            <a:r>
              <a:rPr lang="en-US" sz="1000" i="1" dirty="0" smtClean="0">
                <a:solidFill>
                  <a:schemeClr val="bg1">
                    <a:lumMod val="50000"/>
                  </a:schemeClr>
                </a:solidFill>
                <a:latin typeface="Trebuchet MS"/>
                <a:cs typeface="Trebuchet MS"/>
              </a:rPr>
              <a:t>our existing tools</a:t>
            </a:r>
            <a:endParaRPr lang="en-US" sz="1000" i="1" dirty="0">
              <a:solidFill>
                <a:schemeClr val="bg1">
                  <a:lumMod val="50000"/>
                </a:schemeClr>
              </a:solidFill>
              <a:latin typeface="Trebuchet MS"/>
              <a:cs typeface="Trebuchet MS"/>
            </a:endParaRPr>
          </a:p>
        </p:txBody>
      </p:sp>
      <p:sp>
        <p:nvSpPr>
          <p:cNvPr id="74" name="Rectangle 73"/>
          <p:cNvSpPr/>
          <p:nvPr/>
        </p:nvSpPr>
        <p:spPr>
          <a:xfrm>
            <a:off x="-4155" y="956339"/>
            <a:ext cx="9144000" cy="286848"/>
          </a:xfrm>
          <a:prstGeom prst="rect">
            <a:avLst/>
          </a:prstGeom>
        </p:spPr>
        <p:txBody>
          <a:bodyPr wrap="square" anchor="ctr">
            <a:spAutoFit/>
          </a:bodyPr>
          <a:lstStyle/>
          <a:p>
            <a:pPr algn="ctr"/>
            <a:r>
              <a:rPr lang="en-US" b="1" dirty="0" smtClean="0">
                <a:solidFill>
                  <a:srgbClr val="FFFFFF"/>
                </a:solidFill>
                <a:latin typeface="Trebuchet MS"/>
                <a:cs typeface="Trebuchet MS"/>
              </a:rPr>
              <a:t>CONTINUOUS</a:t>
            </a:r>
            <a:endParaRPr lang="en-US" b="1" dirty="0">
              <a:solidFill>
                <a:srgbClr val="FFFFFF"/>
              </a:solidFill>
              <a:latin typeface="Trebuchet MS"/>
              <a:cs typeface="Trebuchet MS"/>
            </a:endParaRPr>
          </a:p>
        </p:txBody>
      </p:sp>
      <p:sp>
        <p:nvSpPr>
          <p:cNvPr id="75" name="Pentagon 74"/>
          <p:cNvSpPr/>
          <p:nvPr/>
        </p:nvSpPr>
        <p:spPr>
          <a:xfrm>
            <a:off x="3407947" y="2242442"/>
            <a:ext cx="1554480" cy="320040"/>
          </a:xfrm>
          <a:prstGeom prst="homePlate">
            <a:avLst/>
          </a:prstGeom>
          <a:solidFill>
            <a:srgbClr val="5C91B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Trebuchet MS"/>
                <a:cs typeface="Trebuchet MS"/>
              </a:rPr>
              <a:t>Build</a:t>
            </a:r>
            <a:endParaRPr lang="en-US" sz="1050" b="1" dirty="0">
              <a:latin typeface="Trebuchet MS"/>
              <a:cs typeface="Trebuchet MS"/>
            </a:endParaRPr>
          </a:p>
        </p:txBody>
      </p:sp>
      <p:sp>
        <p:nvSpPr>
          <p:cNvPr id="76" name="Chevron 75"/>
          <p:cNvSpPr/>
          <p:nvPr/>
        </p:nvSpPr>
        <p:spPr>
          <a:xfrm>
            <a:off x="4963031" y="2242442"/>
            <a:ext cx="1554480" cy="320040"/>
          </a:xfrm>
          <a:prstGeom prst="chevron">
            <a:avLst/>
          </a:prstGeom>
          <a:solidFill>
            <a:srgbClr val="5C91B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Trebuchet MS"/>
                <a:cs typeface="Trebuchet MS"/>
              </a:rPr>
              <a:t>Test</a:t>
            </a:r>
            <a:endParaRPr lang="en-US" sz="1050" b="1" dirty="0">
              <a:latin typeface="Trebuchet MS"/>
              <a:cs typeface="Trebuchet MS"/>
            </a:endParaRPr>
          </a:p>
        </p:txBody>
      </p:sp>
      <p:pic>
        <p:nvPicPr>
          <p:cNvPr id="77" name="Picture 76"/>
          <p:cNvPicPr>
            <a:picLocks noChangeAspect="1"/>
          </p:cNvPicPr>
          <p:nvPr/>
        </p:nvPicPr>
        <p:blipFill rotWithShape="1">
          <a:blip r:embed="rId42" cstate="email">
            <a:extLst>
              <a:ext uri="{28A0092B-C50C-407E-A947-70E740481C1C}">
                <a14:useLocalDpi xmlns:a14="http://schemas.microsoft.com/office/drawing/2010/main"/>
              </a:ext>
            </a:extLst>
          </a:blip>
          <a:srcRect/>
          <a:stretch/>
        </p:blipFill>
        <p:spPr>
          <a:xfrm>
            <a:off x="6084721" y="4153837"/>
            <a:ext cx="354261" cy="188912"/>
          </a:xfrm>
          <a:prstGeom prst="rect">
            <a:avLst/>
          </a:prstGeom>
        </p:spPr>
      </p:pic>
    </p:spTree>
    <p:extLst>
      <p:ext uri="{BB962C8B-B14F-4D97-AF65-F5344CB8AC3E}">
        <p14:creationId xmlns:p14="http://schemas.microsoft.com/office/powerpoint/2010/main" val="38696477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37" presetClass="entr" presetSubtype="0" fill="hold"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900" decel="100000" fill="hold"/>
                                        <p:tgtEl>
                                          <p:spTgt spid="33"/>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56" presetID="37"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anim calcmode="lin" valueType="num">
                                      <p:cBhvr>
                                        <p:cTn id="59" dur="1000" fill="hold"/>
                                        <p:tgtEl>
                                          <p:spTgt spid="34"/>
                                        </p:tgtEl>
                                        <p:attrNameLst>
                                          <p:attrName>ppt_x</p:attrName>
                                        </p:attrNameLst>
                                      </p:cBhvr>
                                      <p:tavLst>
                                        <p:tav tm="0">
                                          <p:val>
                                            <p:strVal val="#ppt_x"/>
                                          </p:val>
                                        </p:tav>
                                        <p:tav tm="100000">
                                          <p:val>
                                            <p:strVal val="#ppt_x"/>
                                          </p:val>
                                        </p:tav>
                                      </p:tavLst>
                                    </p:anim>
                                    <p:anim calcmode="lin" valueType="num">
                                      <p:cBhvr>
                                        <p:cTn id="60" dur="900" decel="100000" fill="hold"/>
                                        <p:tgtEl>
                                          <p:spTgt spid="34"/>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62" presetID="37" presetClass="entr" presetSubtype="0" fill="hold" nodeType="withEffect">
                                  <p:stCondLst>
                                    <p:cond delay="3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ppt_x</p:attrName>
                                        </p:attrNameLst>
                                      </p:cBhvr>
                                      <p:tavLst>
                                        <p:tav tm="0">
                                          <p:val>
                                            <p:strVal val="#ppt_x"/>
                                          </p:val>
                                        </p:tav>
                                        <p:tav tm="100000">
                                          <p:val>
                                            <p:strVal val="#ppt_x"/>
                                          </p:val>
                                        </p:tav>
                                      </p:tavLst>
                                    </p:anim>
                                    <p:anim calcmode="lin" valueType="num">
                                      <p:cBhvr>
                                        <p:cTn id="66" dur="900" decel="100000" fill="hold"/>
                                        <p:tgtEl>
                                          <p:spTgt spid="35"/>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68" presetID="37" presetClass="entr" presetSubtype="0" fill="hold" nodeType="withEffect">
                                  <p:stCondLst>
                                    <p:cond delay="2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1000"/>
                                        <p:tgtEl>
                                          <p:spTgt spid="36"/>
                                        </p:tgtEl>
                                      </p:cBhvr>
                                    </p:animEffect>
                                    <p:anim calcmode="lin" valueType="num">
                                      <p:cBhvr>
                                        <p:cTn id="71" dur="1000" fill="hold"/>
                                        <p:tgtEl>
                                          <p:spTgt spid="36"/>
                                        </p:tgtEl>
                                        <p:attrNameLst>
                                          <p:attrName>ppt_x</p:attrName>
                                        </p:attrNameLst>
                                      </p:cBhvr>
                                      <p:tavLst>
                                        <p:tav tm="0">
                                          <p:val>
                                            <p:strVal val="#ppt_x"/>
                                          </p:val>
                                        </p:tav>
                                        <p:tav tm="100000">
                                          <p:val>
                                            <p:strVal val="#ppt_x"/>
                                          </p:val>
                                        </p:tav>
                                      </p:tavLst>
                                    </p:anim>
                                    <p:anim calcmode="lin" valueType="num">
                                      <p:cBhvr>
                                        <p:cTn id="72" dur="900" decel="100000" fill="hold"/>
                                        <p:tgtEl>
                                          <p:spTgt spid="36"/>
                                        </p:tgtEl>
                                        <p:attrNameLst>
                                          <p:attrName>ppt_y</p:attrName>
                                        </p:attrNameLst>
                                      </p:cBhvr>
                                      <p:tavLst>
                                        <p:tav tm="0">
                                          <p:val>
                                            <p:strVal val="#ppt_y+1"/>
                                          </p:val>
                                        </p:tav>
                                        <p:tav tm="100000">
                                          <p:val>
                                            <p:strVal val="#ppt_y-.03"/>
                                          </p:val>
                                        </p:tav>
                                      </p:tavLst>
                                    </p:anim>
                                    <p:anim calcmode="lin" valueType="num">
                                      <p:cBhvr>
                                        <p:cTn id="73"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74" presetID="37" presetClass="entr" presetSubtype="0" fill="hold" nodeType="withEffect">
                                  <p:stCondLst>
                                    <p:cond delay="1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1000"/>
                                        <p:tgtEl>
                                          <p:spTgt spid="37"/>
                                        </p:tgtEl>
                                      </p:cBhvr>
                                    </p:animEffect>
                                    <p:anim calcmode="lin" valueType="num">
                                      <p:cBhvr>
                                        <p:cTn id="77" dur="1000" fill="hold"/>
                                        <p:tgtEl>
                                          <p:spTgt spid="37"/>
                                        </p:tgtEl>
                                        <p:attrNameLst>
                                          <p:attrName>ppt_x</p:attrName>
                                        </p:attrNameLst>
                                      </p:cBhvr>
                                      <p:tavLst>
                                        <p:tav tm="0">
                                          <p:val>
                                            <p:strVal val="#ppt_x"/>
                                          </p:val>
                                        </p:tav>
                                        <p:tav tm="100000">
                                          <p:val>
                                            <p:strVal val="#ppt_x"/>
                                          </p:val>
                                        </p:tav>
                                      </p:tavLst>
                                    </p:anim>
                                    <p:anim calcmode="lin" valueType="num">
                                      <p:cBhvr>
                                        <p:cTn id="78" dur="900" decel="100000" fill="hold"/>
                                        <p:tgtEl>
                                          <p:spTgt spid="37"/>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80" presetID="37" presetClass="entr" presetSubtype="0" fill="hold" nodeType="withEffect">
                                  <p:stCondLst>
                                    <p:cond delay="1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900" decel="100000" fill="hold"/>
                                        <p:tgtEl>
                                          <p:spTgt spid="38"/>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86" presetID="37" presetClass="entr" presetSubtype="0" fill="hold" nodeType="withEffect">
                                  <p:stCondLst>
                                    <p:cond delay="20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1000"/>
                                        <p:tgtEl>
                                          <p:spTgt spid="39"/>
                                        </p:tgtEl>
                                      </p:cBhvr>
                                    </p:animEffect>
                                    <p:anim calcmode="lin" valueType="num">
                                      <p:cBhvr>
                                        <p:cTn id="89" dur="1000" fill="hold"/>
                                        <p:tgtEl>
                                          <p:spTgt spid="39"/>
                                        </p:tgtEl>
                                        <p:attrNameLst>
                                          <p:attrName>ppt_x</p:attrName>
                                        </p:attrNameLst>
                                      </p:cBhvr>
                                      <p:tavLst>
                                        <p:tav tm="0">
                                          <p:val>
                                            <p:strVal val="#ppt_x"/>
                                          </p:val>
                                        </p:tav>
                                        <p:tav tm="100000">
                                          <p:val>
                                            <p:strVal val="#ppt_x"/>
                                          </p:val>
                                        </p:tav>
                                      </p:tavLst>
                                    </p:anim>
                                    <p:anim calcmode="lin" valueType="num">
                                      <p:cBhvr>
                                        <p:cTn id="90" dur="900" decel="100000" fill="hold"/>
                                        <p:tgtEl>
                                          <p:spTgt spid="39"/>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92" presetID="37" presetClass="entr" presetSubtype="0" fill="hold" nodeType="withEffect">
                                  <p:stCondLst>
                                    <p:cond delay="10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1000"/>
                                        <p:tgtEl>
                                          <p:spTgt spid="40"/>
                                        </p:tgtEl>
                                      </p:cBhvr>
                                    </p:animEffect>
                                    <p:anim calcmode="lin" valueType="num">
                                      <p:cBhvr>
                                        <p:cTn id="95" dur="1000" fill="hold"/>
                                        <p:tgtEl>
                                          <p:spTgt spid="40"/>
                                        </p:tgtEl>
                                        <p:attrNameLst>
                                          <p:attrName>ppt_x</p:attrName>
                                        </p:attrNameLst>
                                      </p:cBhvr>
                                      <p:tavLst>
                                        <p:tav tm="0">
                                          <p:val>
                                            <p:strVal val="#ppt_x"/>
                                          </p:val>
                                        </p:tav>
                                        <p:tav tm="100000">
                                          <p:val>
                                            <p:strVal val="#ppt_x"/>
                                          </p:val>
                                        </p:tav>
                                      </p:tavLst>
                                    </p:anim>
                                    <p:anim calcmode="lin" valueType="num">
                                      <p:cBhvr>
                                        <p:cTn id="96" dur="900" decel="100000" fill="hold"/>
                                        <p:tgtEl>
                                          <p:spTgt spid="40"/>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98" presetID="37" presetClass="entr" presetSubtype="0" fill="hold" nodeType="withEffect">
                                  <p:stCondLst>
                                    <p:cond delay="30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1000"/>
                                        <p:tgtEl>
                                          <p:spTgt spid="41"/>
                                        </p:tgtEl>
                                      </p:cBhvr>
                                    </p:animEffect>
                                    <p:anim calcmode="lin" valueType="num">
                                      <p:cBhvr>
                                        <p:cTn id="101" dur="1000" fill="hold"/>
                                        <p:tgtEl>
                                          <p:spTgt spid="41"/>
                                        </p:tgtEl>
                                        <p:attrNameLst>
                                          <p:attrName>ppt_x</p:attrName>
                                        </p:attrNameLst>
                                      </p:cBhvr>
                                      <p:tavLst>
                                        <p:tav tm="0">
                                          <p:val>
                                            <p:strVal val="#ppt_x"/>
                                          </p:val>
                                        </p:tav>
                                        <p:tav tm="100000">
                                          <p:val>
                                            <p:strVal val="#ppt_x"/>
                                          </p:val>
                                        </p:tav>
                                      </p:tavLst>
                                    </p:anim>
                                    <p:anim calcmode="lin" valueType="num">
                                      <p:cBhvr>
                                        <p:cTn id="102" dur="900" decel="100000" fill="hold"/>
                                        <p:tgtEl>
                                          <p:spTgt spid="41"/>
                                        </p:tgtEl>
                                        <p:attrNameLst>
                                          <p:attrName>ppt_y</p:attrName>
                                        </p:attrNameLst>
                                      </p:cBhvr>
                                      <p:tavLst>
                                        <p:tav tm="0">
                                          <p:val>
                                            <p:strVal val="#ppt_y+1"/>
                                          </p:val>
                                        </p:tav>
                                        <p:tav tm="100000">
                                          <p:val>
                                            <p:strVal val="#ppt_y-.03"/>
                                          </p:val>
                                        </p:tav>
                                      </p:tavLst>
                                    </p:anim>
                                    <p:anim calcmode="lin" valueType="num">
                                      <p:cBhvr>
                                        <p:cTn id="103"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104" presetID="37" presetClass="entr" presetSubtype="0" fill="hold" nodeType="withEffect">
                                  <p:stCondLst>
                                    <p:cond delay="400"/>
                                  </p:stCondLst>
                                  <p:childTnLst>
                                    <p:set>
                                      <p:cBhvr>
                                        <p:cTn id="105" dur="1" fill="hold">
                                          <p:stCondLst>
                                            <p:cond delay="0"/>
                                          </p:stCondLst>
                                        </p:cTn>
                                        <p:tgtEl>
                                          <p:spTgt spid="42"/>
                                        </p:tgtEl>
                                        <p:attrNameLst>
                                          <p:attrName>style.visibility</p:attrName>
                                        </p:attrNameLst>
                                      </p:cBhvr>
                                      <p:to>
                                        <p:strVal val="visible"/>
                                      </p:to>
                                    </p:set>
                                    <p:animEffect transition="in" filter="fade">
                                      <p:cBhvr>
                                        <p:cTn id="106" dur="1000"/>
                                        <p:tgtEl>
                                          <p:spTgt spid="42"/>
                                        </p:tgtEl>
                                      </p:cBhvr>
                                    </p:animEffect>
                                    <p:anim calcmode="lin" valueType="num">
                                      <p:cBhvr>
                                        <p:cTn id="107" dur="1000" fill="hold"/>
                                        <p:tgtEl>
                                          <p:spTgt spid="42"/>
                                        </p:tgtEl>
                                        <p:attrNameLst>
                                          <p:attrName>ppt_x</p:attrName>
                                        </p:attrNameLst>
                                      </p:cBhvr>
                                      <p:tavLst>
                                        <p:tav tm="0">
                                          <p:val>
                                            <p:strVal val="#ppt_x"/>
                                          </p:val>
                                        </p:tav>
                                        <p:tav tm="100000">
                                          <p:val>
                                            <p:strVal val="#ppt_x"/>
                                          </p:val>
                                        </p:tav>
                                      </p:tavLst>
                                    </p:anim>
                                    <p:anim calcmode="lin" valueType="num">
                                      <p:cBhvr>
                                        <p:cTn id="108" dur="900" decel="100000" fill="hold"/>
                                        <p:tgtEl>
                                          <p:spTgt spid="42"/>
                                        </p:tgtEl>
                                        <p:attrNameLst>
                                          <p:attrName>ppt_y</p:attrName>
                                        </p:attrNameLst>
                                      </p:cBhvr>
                                      <p:tavLst>
                                        <p:tav tm="0">
                                          <p:val>
                                            <p:strVal val="#ppt_y+1"/>
                                          </p:val>
                                        </p:tav>
                                        <p:tav tm="100000">
                                          <p:val>
                                            <p:strVal val="#ppt_y-.03"/>
                                          </p:val>
                                        </p:tav>
                                      </p:tavLst>
                                    </p:anim>
                                    <p:anim calcmode="lin" valueType="num">
                                      <p:cBhvr>
                                        <p:cTn id="109"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par>
                                <p:cTn id="110" presetID="37" presetClass="entr" presetSubtype="0" fill="hold" nodeType="withEffect">
                                  <p:stCondLst>
                                    <p:cond delay="20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1000"/>
                                        <p:tgtEl>
                                          <p:spTgt spid="44"/>
                                        </p:tgtEl>
                                      </p:cBhvr>
                                    </p:animEffect>
                                    <p:anim calcmode="lin" valueType="num">
                                      <p:cBhvr>
                                        <p:cTn id="113" dur="1000" fill="hold"/>
                                        <p:tgtEl>
                                          <p:spTgt spid="44"/>
                                        </p:tgtEl>
                                        <p:attrNameLst>
                                          <p:attrName>ppt_x</p:attrName>
                                        </p:attrNameLst>
                                      </p:cBhvr>
                                      <p:tavLst>
                                        <p:tav tm="0">
                                          <p:val>
                                            <p:strVal val="#ppt_x"/>
                                          </p:val>
                                        </p:tav>
                                        <p:tav tm="100000">
                                          <p:val>
                                            <p:strVal val="#ppt_x"/>
                                          </p:val>
                                        </p:tav>
                                      </p:tavLst>
                                    </p:anim>
                                    <p:anim calcmode="lin" valueType="num">
                                      <p:cBhvr>
                                        <p:cTn id="114" dur="900" decel="100000" fill="hold"/>
                                        <p:tgtEl>
                                          <p:spTgt spid="44"/>
                                        </p:tgtEl>
                                        <p:attrNameLst>
                                          <p:attrName>ppt_y</p:attrName>
                                        </p:attrNameLst>
                                      </p:cBhvr>
                                      <p:tavLst>
                                        <p:tav tm="0">
                                          <p:val>
                                            <p:strVal val="#ppt_y+1"/>
                                          </p:val>
                                        </p:tav>
                                        <p:tav tm="100000">
                                          <p:val>
                                            <p:strVal val="#ppt_y-.03"/>
                                          </p:val>
                                        </p:tav>
                                      </p:tavLst>
                                    </p:anim>
                                    <p:anim calcmode="lin" valueType="num">
                                      <p:cBhvr>
                                        <p:cTn id="115"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116" presetID="37" presetClass="entr" presetSubtype="0" fill="hold" nodeType="withEffect">
                                  <p:stCondLst>
                                    <p:cond delay="40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1000"/>
                                        <p:tgtEl>
                                          <p:spTgt spid="45"/>
                                        </p:tgtEl>
                                      </p:cBhvr>
                                    </p:animEffect>
                                    <p:anim calcmode="lin" valueType="num">
                                      <p:cBhvr>
                                        <p:cTn id="119" dur="1000" fill="hold"/>
                                        <p:tgtEl>
                                          <p:spTgt spid="45"/>
                                        </p:tgtEl>
                                        <p:attrNameLst>
                                          <p:attrName>ppt_x</p:attrName>
                                        </p:attrNameLst>
                                      </p:cBhvr>
                                      <p:tavLst>
                                        <p:tav tm="0">
                                          <p:val>
                                            <p:strVal val="#ppt_x"/>
                                          </p:val>
                                        </p:tav>
                                        <p:tav tm="100000">
                                          <p:val>
                                            <p:strVal val="#ppt_x"/>
                                          </p:val>
                                        </p:tav>
                                      </p:tavLst>
                                    </p:anim>
                                    <p:anim calcmode="lin" valueType="num">
                                      <p:cBhvr>
                                        <p:cTn id="120" dur="900" decel="100000" fill="hold"/>
                                        <p:tgtEl>
                                          <p:spTgt spid="45"/>
                                        </p:tgtEl>
                                        <p:attrNameLst>
                                          <p:attrName>ppt_y</p:attrName>
                                        </p:attrNameLst>
                                      </p:cBhvr>
                                      <p:tavLst>
                                        <p:tav tm="0">
                                          <p:val>
                                            <p:strVal val="#ppt_y+1"/>
                                          </p:val>
                                        </p:tav>
                                        <p:tav tm="100000">
                                          <p:val>
                                            <p:strVal val="#ppt_y-.03"/>
                                          </p:val>
                                        </p:tav>
                                      </p:tavLst>
                                    </p:anim>
                                    <p:anim calcmode="lin" valueType="num">
                                      <p:cBhvr>
                                        <p:cTn id="121"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122" presetID="37" presetClass="entr" presetSubtype="0" fill="hold"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fade">
                                      <p:cBhvr>
                                        <p:cTn id="124" dur="1000"/>
                                        <p:tgtEl>
                                          <p:spTgt spid="46"/>
                                        </p:tgtEl>
                                      </p:cBhvr>
                                    </p:animEffect>
                                    <p:anim calcmode="lin" valueType="num">
                                      <p:cBhvr>
                                        <p:cTn id="125" dur="1000" fill="hold"/>
                                        <p:tgtEl>
                                          <p:spTgt spid="46"/>
                                        </p:tgtEl>
                                        <p:attrNameLst>
                                          <p:attrName>ppt_x</p:attrName>
                                        </p:attrNameLst>
                                      </p:cBhvr>
                                      <p:tavLst>
                                        <p:tav tm="0">
                                          <p:val>
                                            <p:strVal val="#ppt_x"/>
                                          </p:val>
                                        </p:tav>
                                        <p:tav tm="100000">
                                          <p:val>
                                            <p:strVal val="#ppt_x"/>
                                          </p:val>
                                        </p:tav>
                                      </p:tavLst>
                                    </p:anim>
                                    <p:anim calcmode="lin" valueType="num">
                                      <p:cBhvr>
                                        <p:cTn id="126" dur="900" decel="100000" fill="hold"/>
                                        <p:tgtEl>
                                          <p:spTgt spid="46"/>
                                        </p:tgtEl>
                                        <p:attrNameLst>
                                          <p:attrName>ppt_y</p:attrName>
                                        </p:attrNameLst>
                                      </p:cBhvr>
                                      <p:tavLst>
                                        <p:tav tm="0">
                                          <p:val>
                                            <p:strVal val="#ppt_y+1"/>
                                          </p:val>
                                        </p:tav>
                                        <p:tav tm="100000">
                                          <p:val>
                                            <p:strVal val="#ppt_y-.03"/>
                                          </p:val>
                                        </p:tav>
                                      </p:tavLst>
                                    </p:anim>
                                    <p:anim calcmode="lin" valueType="num">
                                      <p:cBhvr>
                                        <p:cTn id="127"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128" presetID="37" presetClass="entr" presetSubtype="0" fill="hold" nodeType="withEffect">
                                  <p:stCondLst>
                                    <p:cond delay="100"/>
                                  </p:stCondLst>
                                  <p:childTnLst>
                                    <p:set>
                                      <p:cBhvr>
                                        <p:cTn id="129" dur="1" fill="hold">
                                          <p:stCondLst>
                                            <p:cond delay="0"/>
                                          </p:stCondLst>
                                        </p:cTn>
                                        <p:tgtEl>
                                          <p:spTgt spid="47"/>
                                        </p:tgtEl>
                                        <p:attrNameLst>
                                          <p:attrName>style.visibility</p:attrName>
                                        </p:attrNameLst>
                                      </p:cBhvr>
                                      <p:to>
                                        <p:strVal val="visible"/>
                                      </p:to>
                                    </p:set>
                                    <p:animEffect transition="in" filter="fade">
                                      <p:cBhvr>
                                        <p:cTn id="130" dur="1000"/>
                                        <p:tgtEl>
                                          <p:spTgt spid="47"/>
                                        </p:tgtEl>
                                      </p:cBhvr>
                                    </p:animEffect>
                                    <p:anim calcmode="lin" valueType="num">
                                      <p:cBhvr>
                                        <p:cTn id="131" dur="1000" fill="hold"/>
                                        <p:tgtEl>
                                          <p:spTgt spid="47"/>
                                        </p:tgtEl>
                                        <p:attrNameLst>
                                          <p:attrName>ppt_x</p:attrName>
                                        </p:attrNameLst>
                                      </p:cBhvr>
                                      <p:tavLst>
                                        <p:tav tm="0">
                                          <p:val>
                                            <p:strVal val="#ppt_x"/>
                                          </p:val>
                                        </p:tav>
                                        <p:tav tm="100000">
                                          <p:val>
                                            <p:strVal val="#ppt_x"/>
                                          </p:val>
                                        </p:tav>
                                      </p:tavLst>
                                    </p:anim>
                                    <p:anim calcmode="lin" valueType="num">
                                      <p:cBhvr>
                                        <p:cTn id="132" dur="900" decel="100000" fill="hold"/>
                                        <p:tgtEl>
                                          <p:spTgt spid="47"/>
                                        </p:tgtEl>
                                        <p:attrNameLst>
                                          <p:attrName>ppt_y</p:attrName>
                                        </p:attrNameLst>
                                      </p:cBhvr>
                                      <p:tavLst>
                                        <p:tav tm="0">
                                          <p:val>
                                            <p:strVal val="#ppt_y+1"/>
                                          </p:val>
                                        </p:tav>
                                        <p:tav tm="100000">
                                          <p:val>
                                            <p:strVal val="#ppt_y-.03"/>
                                          </p:val>
                                        </p:tav>
                                      </p:tavLst>
                                    </p:anim>
                                    <p:anim calcmode="lin" valueType="num">
                                      <p:cBhvr>
                                        <p:cTn id="133"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34" presetID="37" presetClass="entr" presetSubtype="0" fill="hold" nodeType="withEffect">
                                  <p:stCondLst>
                                    <p:cond delay="20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0"/>
                                        <p:tgtEl>
                                          <p:spTgt spid="48"/>
                                        </p:tgtEl>
                                      </p:cBhvr>
                                    </p:animEffect>
                                    <p:anim calcmode="lin" valueType="num">
                                      <p:cBhvr>
                                        <p:cTn id="137" dur="1000" fill="hold"/>
                                        <p:tgtEl>
                                          <p:spTgt spid="48"/>
                                        </p:tgtEl>
                                        <p:attrNameLst>
                                          <p:attrName>ppt_x</p:attrName>
                                        </p:attrNameLst>
                                      </p:cBhvr>
                                      <p:tavLst>
                                        <p:tav tm="0">
                                          <p:val>
                                            <p:strVal val="#ppt_x"/>
                                          </p:val>
                                        </p:tav>
                                        <p:tav tm="100000">
                                          <p:val>
                                            <p:strVal val="#ppt_x"/>
                                          </p:val>
                                        </p:tav>
                                      </p:tavLst>
                                    </p:anim>
                                    <p:anim calcmode="lin" valueType="num">
                                      <p:cBhvr>
                                        <p:cTn id="138" dur="900" decel="100000" fill="hold"/>
                                        <p:tgtEl>
                                          <p:spTgt spid="48"/>
                                        </p:tgtEl>
                                        <p:attrNameLst>
                                          <p:attrName>ppt_y</p:attrName>
                                        </p:attrNameLst>
                                      </p:cBhvr>
                                      <p:tavLst>
                                        <p:tav tm="0">
                                          <p:val>
                                            <p:strVal val="#ppt_y+1"/>
                                          </p:val>
                                        </p:tav>
                                        <p:tav tm="100000">
                                          <p:val>
                                            <p:strVal val="#ppt_y-.03"/>
                                          </p:val>
                                        </p:tav>
                                      </p:tavLst>
                                    </p:anim>
                                    <p:anim calcmode="lin" valueType="num">
                                      <p:cBhvr>
                                        <p:cTn id="139"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140" presetID="37" presetClass="entr" presetSubtype="0" fill="hold" nodeType="withEffect">
                                  <p:stCondLst>
                                    <p:cond delay="400"/>
                                  </p:stCondLst>
                                  <p:childTnLst>
                                    <p:set>
                                      <p:cBhvr>
                                        <p:cTn id="141" dur="1" fill="hold">
                                          <p:stCondLst>
                                            <p:cond delay="0"/>
                                          </p:stCondLst>
                                        </p:cTn>
                                        <p:tgtEl>
                                          <p:spTgt spid="49"/>
                                        </p:tgtEl>
                                        <p:attrNameLst>
                                          <p:attrName>style.visibility</p:attrName>
                                        </p:attrNameLst>
                                      </p:cBhvr>
                                      <p:to>
                                        <p:strVal val="visible"/>
                                      </p:to>
                                    </p:set>
                                    <p:animEffect transition="in" filter="fade">
                                      <p:cBhvr>
                                        <p:cTn id="142" dur="1000"/>
                                        <p:tgtEl>
                                          <p:spTgt spid="49"/>
                                        </p:tgtEl>
                                      </p:cBhvr>
                                    </p:animEffect>
                                    <p:anim calcmode="lin" valueType="num">
                                      <p:cBhvr>
                                        <p:cTn id="143" dur="1000" fill="hold"/>
                                        <p:tgtEl>
                                          <p:spTgt spid="49"/>
                                        </p:tgtEl>
                                        <p:attrNameLst>
                                          <p:attrName>ppt_x</p:attrName>
                                        </p:attrNameLst>
                                      </p:cBhvr>
                                      <p:tavLst>
                                        <p:tav tm="0">
                                          <p:val>
                                            <p:strVal val="#ppt_x"/>
                                          </p:val>
                                        </p:tav>
                                        <p:tav tm="100000">
                                          <p:val>
                                            <p:strVal val="#ppt_x"/>
                                          </p:val>
                                        </p:tav>
                                      </p:tavLst>
                                    </p:anim>
                                    <p:anim calcmode="lin" valueType="num">
                                      <p:cBhvr>
                                        <p:cTn id="144" dur="900" decel="100000" fill="hold"/>
                                        <p:tgtEl>
                                          <p:spTgt spid="49"/>
                                        </p:tgtEl>
                                        <p:attrNameLst>
                                          <p:attrName>ppt_y</p:attrName>
                                        </p:attrNameLst>
                                      </p:cBhvr>
                                      <p:tavLst>
                                        <p:tav tm="0">
                                          <p:val>
                                            <p:strVal val="#ppt_y+1"/>
                                          </p:val>
                                        </p:tav>
                                        <p:tav tm="100000">
                                          <p:val>
                                            <p:strVal val="#ppt_y-.03"/>
                                          </p:val>
                                        </p:tav>
                                      </p:tavLst>
                                    </p:anim>
                                    <p:anim calcmode="lin" valueType="num">
                                      <p:cBhvr>
                                        <p:cTn id="145"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146" presetID="37" presetClass="entr" presetSubtype="0" fill="hold" nodeType="withEffect">
                                  <p:stCondLst>
                                    <p:cond delay="10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1000"/>
                                        <p:tgtEl>
                                          <p:spTgt spid="50"/>
                                        </p:tgtEl>
                                      </p:cBhvr>
                                    </p:animEffect>
                                    <p:anim calcmode="lin" valueType="num">
                                      <p:cBhvr>
                                        <p:cTn id="149" dur="1000" fill="hold"/>
                                        <p:tgtEl>
                                          <p:spTgt spid="50"/>
                                        </p:tgtEl>
                                        <p:attrNameLst>
                                          <p:attrName>ppt_x</p:attrName>
                                        </p:attrNameLst>
                                      </p:cBhvr>
                                      <p:tavLst>
                                        <p:tav tm="0">
                                          <p:val>
                                            <p:strVal val="#ppt_x"/>
                                          </p:val>
                                        </p:tav>
                                        <p:tav tm="100000">
                                          <p:val>
                                            <p:strVal val="#ppt_x"/>
                                          </p:val>
                                        </p:tav>
                                      </p:tavLst>
                                    </p:anim>
                                    <p:anim calcmode="lin" valueType="num">
                                      <p:cBhvr>
                                        <p:cTn id="150" dur="900" decel="100000" fill="hold"/>
                                        <p:tgtEl>
                                          <p:spTgt spid="50"/>
                                        </p:tgtEl>
                                        <p:attrNameLst>
                                          <p:attrName>ppt_y</p:attrName>
                                        </p:attrNameLst>
                                      </p:cBhvr>
                                      <p:tavLst>
                                        <p:tav tm="0">
                                          <p:val>
                                            <p:strVal val="#ppt_y+1"/>
                                          </p:val>
                                        </p:tav>
                                        <p:tav tm="100000">
                                          <p:val>
                                            <p:strVal val="#ppt_y-.03"/>
                                          </p:val>
                                        </p:tav>
                                      </p:tavLst>
                                    </p:anim>
                                    <p:anim calcmode="lin" valueType="num">
                                      <p:cBhvr>
                                        <p:cTn id="151"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152" presetID="37" presetClass="entr" presetSubtype="0" fill="hold" nodeType="withEffect">
                                  <p:stCondLst>
                                    <p:cond delay="300"/>
                                  </p:stCondLst>
                                  <p:childTnLst>
                                    <p:set>
                                      <p:cBhvr>
                                        <p:cTn id="153" dur="1" fill="hold">
                                          <p:stCondLst>
                                            <p:cond delay="0"/>
                                          </p:stCondLst>
                                        </p:cTn>
                                        <p:tgtEl>
                                          <p:spTgt spid="51"/>
                                        </p:tgtEl>
                                        <p:attrNameLst>
                                          <p:attrName>style.visibility</p:attrName>
                                        </p:attrNameLst>
                                      </p:cBhvr>
                                      <p:to>
                                        <p:strVal val="visible"/>
                                      </p:to>
                                    </p:set>
                                    <p:animEffect transition="in" filter="fade">
                                      <p:cBhvr>
                                        <p:cTn id="154" dur="1000"/>
                                        <p:tgtEl>
                                          <p:spTgt spid="51"/>
                                        </p:tgtEl>
                                      </p:cBhvr>
                                    </p:animEffect>
                                    <p:anim calcmode="lin" valueType="num">
                                      <p:cBhvr>
                                        <p:cTn id="155" dur="1000" fill="hold"/>
                                        <p:tgtEl>
                                          <p:spTgt spid="51"/>
                                        </p:tgtEl>
                                        <p:attrNameLst>
                                          <p:attrName>ppt_x</p:attrName>
                                        </p:attrNameLst>
                                      </p:cBhvr>
                                      <p:tavLst>
                                        <p:tav tm="0">
                                          <p:val>
                                            <p:strVal val="#ppt_x"/>
                                          </p:val>
                                        </p:tav>
                                        <p:tav tm="100000">
                                          <p:val>
                                            <p:strVal val="#ppt_x"/>
                                          </p:val>
                                        </p:tav>
                                      </p:tavLst>
                                    </p:anim>
                                    <p:anim calcmode="lin" valueType="num">
                                      <p:cBhvr>
                                        <p:cTn id="156" dur="900" decel="100000" fill="hold"/>
                                        <p:tgtEl>
                                          <p:spTgt spid="51"/>
                                        </p:tgtEl>
                                        <p:attrNameLst>
                                          <p:attrName>ppt_y</p:attrName>
                                        </p:attrNameLst>
                                      </p:cBhvr>
                                      <p:tavLst>
                                        <p:tav tm="0">
                                          <p:val>
                                            <p:strVal val="#ppt_y+1"/>
                                          </p:val>
                                        </p:tav>
                                        <p:tav tm="100000">
                                          <p:val>
                                            <p:strVal val="#ppt_y-.03"/>
                                          </p:val>
                                        </p:tav>
                                      </p:tavLst>
                                    </p:anim>
                                    <p:anim calcmode="lin" valueType="num">
                                      <p:cBhvr>
                                        <p:cTn id="157"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158" presetID="37" presetClass="entr" presetSubtype="0" fill="hold" nodeType="withEffect">
                                  <p:stCondLst>
                                    <p:cond delay="200"/>
                                  </p:stCondLst>
                                  <p:childTnLst>
                                    <p:set>
                                      <p:cBhvr>
                                        <p:cTn id="159" dur="1" fill="hold">
                                          <p:stCondLst>
                                            <p:cond delay="0"/>
                                          </p:stCondLst>
                                        </p:cTn>
                                        <p:tgtEl>
                                          <p:spTgt spid="52"/>
                                        </p:tgtEl>
                                        <p:attrNameLst>
                                          <p:attrName>style.visibility</p:attrName>
                                        </p:attrNameLst>
                                      </p:cBhvr>
                                      <p:to>
                                        <p:strVal val="visible"/>
                                      </p:to>
                                    </p:set>
                                    <p:animEffect transition="in" filter="fade">
                                      <p:cBhvr>
                                        <p:cTn id="160" dur="1000"/>
                                        <p:tgtEl>
                                          <p:spTgt spid="52"/>
                                        </p:tgtEl>
                                      </p:cBhvr>
                                    </p:animEffect>
                                    <p:anim calcmode="lin" valueType="num">
                                      <p:cBhvr>
                                        <p:cTn id="161" dur="1000" fill="hold"/>
                                        <p:tgtEl>
                                          <p:spTgt spid="52"/>
                                        </p:tgtEl>
                                        <p:attrNameLst>
                                          <p:attrName>ppt_x</p:attrName>
                                        </p:attrNameLst>
                                      </p:cBhvr>
                                      <p:tavLst>
                                        <p:tav tm="0">
                                          <p:val>
                                            <p:strVal val="#ppt_x"/>
                                          </p:val>
                                        </p:tav>
                                        <p:tav tm="100000">
                                          <p:val>
                                            <p:strVal val="#ppt_x"/>
                                          </p:val>
                                        </p:tav>
                                      </p:tavLst>
                                    </p:anim>
                                    <p:anim calcmode="lin" valueType="num">
                                      <p:cBhvr>
                                        <p:cTn id="162" dur="900" decel="100000" fill="hold"/>
                                        <p:tgtEl>
                                          <p:spTgt spid="52"/>
                                        </p:tgtEl>
                                        <p:attrNameLst>
                                          <p:attrName>ppt_y</p:attrName>
                                        </p:attrNameLst>
                                      </p:cBhvr>
                                      <p:tavLst>
                                        <p:tav tm="0">
                                          <p:val>
                                            <p:strVal val="#ppt_y+1"/>
                                          </p:val>
                                        </p:tav>
                                        <p:tav tm="100000">
                                          <p:val>
                                            <p:strVal val="#ppt_y-.03"/>
                                          </p:val>
                                        </p:tav>
                                      </p:tavLst>
                                    </p:anim>
                                    <p:anim calcmode="lin" valueType="num">
                                      <p:cBhvr>
                                        <p:cTn id="163"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164" presetID="37" presetClass="entr" presetSubtype="0" fill="hold" nodeType="withEffect">
                                  <p:stCondLst>
                                    <p:cond delay="50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1000"/>
                                        <p:tgtEl>
                                          <p:spTgt spid="53"/>
                                        </p:tgtEl>
                                      </p:cBhvr>
                                    </p:animEffect>
                                    <p:anim calcmode="lin" valueType="num">
                                      <p:cBhvr>
                                        <p:cTn id="167" dur="1000" fill="hold"/>
                                        <p:tgtEl>
                                          <p:spTgt spid="53"/>
                                        </p:tgtEl>
                                        <p:attrNameLst>
                                          <p:attrName>ppt_x</p:attrName>
                                        </p:attrNameLst>
                                      </p:cBhvr>
                                      <p:tavLst>
                                        <p:tav tm="0">
                                          <p:val>
                                            <p:strVal val="#ppt_x"/>
                                          </p:val>
                                        </p:tav>
                                        <p:tav tm="100000">
                                          <p:val>
                                            <p:strVal val="#ppt_x"/>
                                          </p:val>
                                        </p:tav>
                                      </p:tavLst>
                                    </p:anim>
                                    <p:anim calcmode="lin" valueType="num">
                                      <p:cBhvr>
                                        <p:cTn id="168" dur="900" decel="100000" fill="hold"/>
                                        <p:tgtEl>
                                          <p:spTgt spid="53"/>
                                        </p:tgtEl>
                                        <p:attrNameLst>
                                          <p:attrName>ppt_y</p:attrName>
                                        </p:attrNameLst>
                                      </p:cBhvr>
                                      <p:tavLst>
                                        <p:tav tm="0">
                                          <p:val>
                                            <p:strVal val="#ppt_y+1"/>
                                          </p:val>
                                        </p:tav>
                                        <p:tav tm="100000">
                                          <p:val>
                                            <p:strVal val="#ppt_y-.03"/>
                                          </p:val>
                                        </p:tav>
                                      </p:tavLst>
                                    </p:anim>
                                    <p:anim calcmode="lin" valueType="num">
                                      <p:cBhvr>
                                        <p:cTn id="169"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170" presetID="37" presetClass="entr" presetSubtype="0" fill="hold" nodeType="withEffect">
                                  <p:stCondLst>
                                    <p:cond delay="500"/>
                                  </p:stCondLst>
                                  <p:childTnLst>
                                    <p:set>
                                      <p:cBhvr>
                                        <p:cTn id="171" dur="1" fill="hold">
                                          <p:stCondLst>
                                            <p:cond delay="0"/>
                                          </p:stCondLst>
                                        </p:cTn>
                                        <p:tgtEl>
                                          <p:spTgt spid="54"/>
                                        </p:tgtEl>
                                        <p:attrNameLst>
                                          <p:attrName>style.visibility</p:attrName>
                                        </p:attrNameLst>
                                      </p:cBhvr>
                                      <p:to>
                                        <p:strVal val="visible"/>
                                      </p:to>
                                    </p:set>
                                    <p:animEffect transition="in" filter="fade">
                                      <p:cBhvr>
                                        <p:cTn id="172" dur="1000"/>
                                        <p:tgtEl>
                                          <p:spTgt spid="54"/>
                                        </p:tgtEl>
                                      </p:cBhvr>
                                    </p:animEffect>
                                    <p:anim calcmode="lin" valueType="num">
                                      <p:cBhvr>
                                        <p:cTn id="173" dur="1000" fill="hold"/>
                                        <p:tgtEl>
                                          <p:spTgt spid="54"/>
                                        </p:tgtEl>
                                        <p:attrNameLst>
                                          <p:attrName>ppt_x</p:attrName>
                                        </p:attrNameLst>
                                      </p:cBhvr>
                                      <p:tavLst>
                                        <p:tav tm="0">
                                          <p:val>
                                            <p:strVal val="#ppt_x"/>
                                          </p:val>
                                        </p:tav>
                                        <p:tav tm="100000">
                                          <p:val>
                                            <p:strVal val="#ppt_x"/>
                                          </p:val>
                                        </p:tav>
                                      </p:tavLst>
                                    </p:anim>
                                    <p:anim calcmode="lin" valueType="num">
                                      <p:cBhvr>
                                        <p:cTn id="174" dur="900" decel="100000" fill="hold"/>
                                        <p:tgtEl>
                                          <p:spTgt spid="54"/>
                                        </p:tgtEl>
                                        <p:attrNameLst>
                                          <p:attrName>ppt_y</p:attrName>
                                        </p:attrNameLst>
                                      </p:cBhvr>
                                      <p:tavLst>
                                        <p:tav tm="0">
                                          <p:val>
                                            <p:strVal val="#ppt_y+1"/>
                                          </p:val>
                                        </p:tav>
                                        <p:tav tm="100000">
                                          <p:val>
                                            <p:strVal val="#ppt_y-.03"/>
                                          </p:val>
                                        </p:tav>
                                      </p:tavLst>
                                    </p:anim>
                                    <p:anim calcmode="lin" valueType="num">
                                      <p:cBhvr>
                                        <p:cTn id="175"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par>
                                <p:cTn id="176" presetID="37" presetClass="entr" presetSubtype="0" fill="hold" nodeType="with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fade">
                                      <p:cBhvr>
                                        <p:cTn id="178" dur="1000"/>
                                        <p:tgtEl>
                                          <p:spTgt spid="55"/>
                                        </p:tgtEl>
                                      </p:cBhvr>
                                    </p:animEffect>
                                    <p:anim calcmode="lin" valueType="num">
                                      <p:cBhvr>
                                        <p:cTn id="179" dur="1000" fill="hold"/>
                                        <p:tgtEl>
                                          <p:spTgt spid="55"/>
                                        </p:tgtEl>
                                        <p:attrNameLst>
                                          <p:attrName>ppt_x</p:attrName>
                                        </p:attrNameLst>
                                      </p:cBhvr>
                                      <p:tavLst>
                                        <p:tav tm="0">
                                          <p:val>
                                            <p:strVal val="#ppt_x"/>
                                          </p:val>
                                        </p:tav>
                                        <p:tav tm="100000">
                                          <p:val>
                                            <p:strVal val="#ppt_x"/>
                                          </p:val>
                                        </p:tav>
                                      </p:tavLst>
                                    </p:anim>
                                    <p:anim calcmode="lin" valueType="num">
                                      <p:cBhvr>
                                        <p:cTn id="180" dur="900" decel="100000" fill="hold"/>
                                        <p:tgtEl>
                                          <p:spTgt spid="55"/>
                                        </p:tgtEl>
                                        <p:attrNameLst>
                                          <p:attrName>ppt_y</p:attrName>
                                        </p:attrNameLst>
                                      </p:cBhvr>
                                      <p:tavLst>
                                        <p:tav tm="0">
                                          <p:val>
                                            <p:strVal val="#ppt_y+1"/>
                                          </p:val>
                                        </p:tav>
                                        <p:tav tm="100000">
                                          <p:val>
                                            <p:strVal val="#ppt_y-.03"/>
                                          </p:val>
                                        </p:tav>
                                      </p:tavLst>
                                    </p:anim>
                                    <p:anim calcmode="lin" valueType="num">
                                      <p:cBhvr>
                                        <p:cTn id="181"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182" presetID="37" presetClass="entr" presetSubtype="0" fill="hold" nodeType="withEffect">
                                  <p:stCondLst>
                                    <p:cond delay="100"/>
                                  </p:stCondLst>
                                  <p:childTnLst>
                                    <p:set>
                                      <p:cBhvr>
                                        <p:cTn id="183" dur="1" fill="hold">
                                          <p:stCondLst>
                                            <p:cond delay="0"/>
                                          </p:stCondLst>
                                        </p:cTn>
                                        <p:tgtEl>
                                          <p:spTgt spid="56"/>
                                        </p:tgtEl>
                                        <p:attrNameLst>
                                          <p:attrName>style.visibility</p:attrName>
                                        </p:attrNameLst>
                                      </p:cBhvr>
                                      <p:to>
                                        <p:strVal val="visible"/>
                                      </p:to>
                                    </p:set>
                                    <p:animEffect transition="in" filter="fade">
                                      <p:cBhvr>
                                        <p:cTn id="184" dur="1000"/>
                                        <p:tgtEl>
                                          <p:spTgt spid="56"/>
                                        </p:tgtEl>
                                      </p:cBhvr>
                                    </p:animEffect>
                                    <p:anim calcmode="lin" valueType="num">
                                      <p:cBhvr>
                                        <p:cTn id="185" dur="1000" fill="hold"/>
                                        <p:tgtEl>
                                          <p:spTgt spid="56"/>
                                        </p:tgtEl>
                                        <p:attrNameLst>
                                          <p:attrName>ppt_x</p:attrName>
                                        </p:attrNameLst>
                                      </p:cBhvr>
                                      <p:tavLst>
                                        <p:tav tm="0">
                                          <p:val>
                                            <p:strVal val="#ppt_x"/>
                                          </p:val>
                                        </p:tav>
                                        <p:tav tm="100000">
                                          <p:val>
                                            <p:strVal val="#ppt_x"/>
                                          </p:val>
                                        </p:tav>
                                      </p:tavLst>
                                    </p:anim>
                                    <p:anim calcmode="lin" valueType="num">
                                      <p:cBhvr>
                                        <p:cTn id="186" dur="900" decel="100000" fill="hold"/>
                                        <p:tgtEl>
                                          <p:spTgt spid="56"/>
                                        </p:tgtEl>
                                        <p:attrNameLst>
                                          <p:attrName>ppt_y</p:attrName>
                                        </p:attrNameLst>
                                      </p:cBhvr>
                                      <p:tavLst>
                                        <p:tav tm="0">
                                          <p:val>
                                            <p:strVal val="#ppt_y+1"/>
                                          </p:val>
                                        </p:tav>
                                        <p:tav tm="100000">
                                          <p:val>
                                            <p:strVal val="#ppt_y-.03"/>
                                          </p:val>
                                        </p:tav>
                                      </p:tavLst>
                                    </p:anim>
                                    <p:anim calcmode="lin" valueType="num">
                                      <p:cBhvr>
                                        <p:cTn id="18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188" presetID="37" presetClass="entr" presetSubtype="0" fill="hold" nodeType="withEffect">
                                  <p:stCondLst>
                                    <p:cond delay="100"/>
                                  </p:stCondLst>
                                  <p:childTnLst>
                                    <p:set>
                                      <p:cBhvr>
                                        <p:cTn id="189" dur="1" fill="hold">
                                          <p:stCondLst>
                                            <p:cond delay="0"/>
                                          </p:stCondLst>
                                        </p:cTn>
                                        <p:tgtEl>
                                          <p:spTgt spid="57"/>
                                        </p:tgtEl>
                                        <p:attrNameLst>
                                          <p:attrName>style.visibility</p:attrName>
                                        </p:attrNameLst>
                                      </p:cBhvr>
                                      <p:to>
                                        <p:strVal val="visible"/>
                                      </p:to>
                                    </p:set>
                                    <p:animEffect transition="in" filter="fade">
                                      <p:cBhvr>
                                        <p:cTn id="190" dur="1000"/>
                                        <p:tgtEl>
                                          <p:spTgt spid="57"/>
                                        </p:tgtEl>
                                      </p:cBhvr>
                                    </p:animEffect>
                                    <p:anim calcmode="lin" valueType="num">
                                      <p:cBhvr>
                                        <p:cTn id="191" dur="1000" fill="hold"/>
                                        <p:tgtEl>
                                          <p:spTgt spid="57"/>
                                        </p:tgtEl>
                                        <p:attrNameLst>
                                          <p:attrName>ppt_x</p:attrName>
                                        </p:attrNameLst>
                                      </p:cBhvr>
                                      <p:tavLst>
                                        <p:tav tm="0">
                                          <p:val>
                                            <p:strVal val="#ppt_x"/>
                                          </p:val>
                                        </p:tav>
                                        <p:tav tm="100000">
                                          <p:val>
                                            <p:strVal val="#ppt_x"/>
                                          </p:val>
                                        </p:tav>
                                      </p:tavLst>
                                    </p:anim>
                                    <p:anim calcmode="lin" valueType="num">
                                      <p:cBhvr>
                                        <p:cTn id="192" dur="900" decel="100000" fill="hold"/>
                                        <p:tgtEl>
                                          <p:spTgt spid="57"/>
                                        </p:tgtEl>
                                        <p:attrNameLst>
                                          <p:attrName>ppt_y</p:attrName>
                                        </p:attrNameLst>
                                      </p:cBhvr>
                                      <p:tavLst>
                                        <p:tav tm="0">
                                          <p:val>
                                            <p:strVal val="#ppt_y+1"/>
                                          </p:val>
                                        </p:tav>
                                        <p:tav tm="100000">
                                          <p:val>
                                            <p:strVal val="#ppt_y-.03"/>
                                          </p:val>
                                        </p:tav>
                                      </p:tavLst>
                                    </p:anim>
                                    <p:anim calcmode="lin" valueType="num">
                                      <p:cBhvr>
                                        <p:cTn id="193"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194" presetID="37" presetClass="entr" presetSubtype="0" fill="hold" nodeType="withEffect">
                                  <p:stCondLst>
                                    <p:cond delay="500"/>
                                  </p:stCondLst>
                                  <p:childTnLst>
                                    <p:set>
                                      <p:cBhvr>
                                        <p:cTn id="195" dur="1" fill="hold">
                                          <p:stCondLst>
                                            <p:cond delay="0"/>
                                          </p:stCondLst>
                                        </p:cTn>
                                        <p:tgtEl>
                                          <p:spTgt spid="58"/>
                                        </p:tgtEl>
                                        <p:attrNameLst>
                                          <p:attrName>style.visibility</p:attrName>
                                        </p:attrNameLst>
                                      </p:cBhvr>
                                      <p:to>
                                        <p:strVal val="visible"/>
                                      </p:to>
                                    </p:set>
                                    <p:animEffect transition="in" filter="fade">
                                      <p:cBhvr>
                                        <p:cTn id="196" dur="1000"/>
                                        <p:tgtEl>
                                          <p:spTgt spid="58"/>
                                        </p:tgtEl>
                                      </p:cBhvr>
                                    </p:animEffect>
                                    <p:anim calcmode="lin" valueType="num">
                                      <p:cBhvr>
                                        <p:cTn id="197" dur="1000" fill="hold"/>
                                        <p:tgtEl>
                                          <p:spTgt spid="58"/>
                                        </p:tgtEl>
                                        <p:attrNameLst>
                                          <p:attrName>ppt_x</p:attrName>
                                        </p:attrNameLst>
                                      </p:cBhvr>
                                      <p:tavLst>
                                        <p:tav tm="0">
                                          <p:val>
                                            <p:strVal val="#ppt_x"/>
                                          </p:val>
                                        </p:tav>
                                        <p:tav tm="100000">
                                          <p:val>
                                            <p:strVal val="#ppt_x"/>
                                          </p:val>
                                        </p:tav>
                                      </p:tavLst>
                                    </p:anim>
                                    <p:anim calcmode="lin" valueType="num">
                                      <p:cBhvr>
                                        <p:cTn id="198" dur="900" decel="100000" fill="hold"/>
                                        <p:tgtEl>
                                          <p:spTgt spid="58"/>
                                        </p:tgtEl>
                                        <p:attrNameLst>
                                          <p:attrName>ppt_y</p:attrName>
                                        </p:attrNameLst>
                                      </p:cBhvr>
                                      <p:tavLst>
                                        <p:tav tm="0">
                                          <p:val>
                                            <p:strVal val="#ppt_y+1"/>
                                          </p:val>
                                        </p:tav>
                                        <p:tav tm="100000">
                                          <p:val>
                                            <p:strVal val="#ppt_y-.03"/>
                                          </p:val>
                                        </p:tav>
                                      </p:tavLst>
                                    </p:anim>
                                    <p:anim calcmode="lin" valueType="num">
                                      <p:cBhvr>
                                        <p:cTn id="199"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200" presetID="37" presetClass="entr" presetSubtype="0" fill="hold" nodeType="withEffect">
                                  <p:stCondLst>
                                    <p:cond delay="300"/>
                                  </p:stCondLst>
                                  <p:childTnLst>
                                    <p:set>
                                      <p:cBhvr>
                                        <p:cTn id="201" dur="1" fill="hold">
                                          <p:stCondLst>
                                            <p:cond delay="0"/>
                                          </p:stCondLst>
                                        </p:cTn>
                                        <p:tgtEl>
                                          <p:spTgt spid="59"/>
                                        </p:tgtEl>
                                        <p:attrNameLst>
                                          <p:attrName>style.visibility</p:attrName>
                                        </p:attrNameLst>
                                      </p:cBhvr>
                                      <p:to>
                                        <p:strVal val="visible"/>
                                      </p:to>
                                    </p:set>
                                    <p:animEffect transition="in" filter="fade">
                                      <p:cBhvr>
                                        <p:cTn id="202" dur="1000"/>
                                        <p:tgtEl>
                                          <p:spTgt spid="59"/>
                                        </p:tgtEl>
                                      </p:cBhvr>
                                    </p:animEffect>
                                    <p:anim calcmode="lin" valueType="num">
                                      <p:cBhvr>
                                        <p:cTn id="203" dur="1000" fill="hold"/>
                                        <p:tgtEl>
                                          <p:spTgt spid="59"/>
                                        </p:tgtEl>
                                        <p:attrNameLst>
                                          <p:attrName>ppt_x</p:attrName>
                                        </p:attrNameLst>
                                      </p:cBhvr>
                                      <p:tavLst>
                                        <p:tav tm="0">
                                          <p:val>
                                            <p:strVal val="#ppt_x"/>
                                          </p:val>
                                        </p:tav>
                                        <p:tav tm="100000">
                                          <p:val>
                                            <p:strVal val="#ppt_x"/>
                                          </p:val>
                                        </p:tav>
                                      </p:tavLst>
                                    </p:anim>
                                    <p:anim calcmode="lin" valueType="num">
                                      <p:cBhvr>
                                        <p:cTn id="204" dur="900" decel="100000" fill="hold"/>
                                        <p:tgtEl>
                                          <p:spTgt spid="59"/>
                                        </p:tgtEl>
                                        <p:attrNameLst>
                                          <p:attrName>ppt_y</p:attrName>
                                        </p:attrNameLst>
                                      </p:cBhvr>
                                      <p:tavLst>
                                        <p:tav tm="0">
                                          <p:val>
                                            <p:strVal val="#ppt_y+1"/>
                                          </p:val>
                                        </p:tav>
                                        <p:tav tm="100000">
                                          <p:val>
                                            <p:strVal val="#ppt_y-.03"/>
                                          </p:val>
                                        </p:tav>
                                      </p:tavLst>
                                    </p:anim>
                                    <p:anim calcmode="lin" valueType="num">
                                      <p:cBhvr>
                                        <p:cTn id="205"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206" presetID="37" presetClass="entr" presetSubtype="0" fill="hold" nodeType="withEffect">
                                  <p:stCondLst>
                                    <p:cond delay="200"/>
                                  </p:stCondLst>
                                  <p:childTnLst>
                                    <p:set>
                                      <p:cBhvr>
                                        <p:cTn id="207" dur="1" fill="hold">
                                          <p:stCondLst>
                                            <p:cond delay="0"/>
                                          </p:stCondLst>
                                        </p:cTn>
                                        <p:tgtEl>
                                          <p:spTgt spid="60"/>
                                        </p:tgtEl>
                                        <p:attrNameLst>
                                          <p:attrName>style.visibility</p:attrName>
                                        </p:attrNameLst>
                                      </p:cBhvr>
                                      <p:to>
                                        <p:strVal val="visible"/>
                                      </p:to>
                                    </p:set>
                                    <p:animEffect transition="in" filter="fade">
                                      <p:cBhvr>
                                        <p:cTn id="208" dur="1000"/>
                                        <p:tgtEl>
                                          <p:spTgt spid="60"/>
                                        </p:tgtEl>
                                      </p:cBhvr>
                                    </p:animEffect>
                                    <p:anim calcmode="lin" valueType="num">
                                      <p:cBhvr>
                                        <p:cTn id="209" dur="1000" fill="hold"/>
                                        <p:tgtEl>
                                          <p:spTgt spid="60"/>
                                        </p:tgtEl>
                                        <p:attrNameLst>
                                          <p:attrName>ppt_x</p:attrName>
                                        </p:attrNameLst>
                                      </p:cBhvr>
                                      <p:tavLst>
                                        <p:tav tm="0">
                                          <p:val>
                                            <p:strVal val="#ppt_x"/>
                                          </p:val>
                                        </p:tav>
                                        <p:tav tm="100000">
                                          <p:val>
                                            <p:strVal val="#ppt_x"/>
                                          </p:val>
                                        </p:tav>
                                      </p:tavLst>
                                    </p:anim>
                                    <p:anim calcmode="lin" valueType="num">
                                      <p:cBhvr>
                                        <p:cTn id="210" dur="900" decel="100000" fill="hold"/>
                                        <p:tgtEl>
                                          <p:spTgt spid="60"/>
                                        </p:tgtEl>
                                        <p:attrNameLst>
                                          <p:attrName>ppt_y</p:attrName>
                                        </p:attrNameLst>
                                      </p:cBhvr>
                                      <p:tavLst>
                                        <p:tav tm="0">
                                          <p:val>
                                            <p:strVal val="#ppt_y+1"/>
                                          </p:val>
                                        </p:tav>
                                        <p:tav tm="100000">
                                          <p:val>
                                            <p:strVal val="#ppt_y-.03"/>
                                          </p:val>
                                        </p:tav>
                                      </p:tavLst>
                                    </p:anim>
                                    <p:anim calcmode="lin" valueType="num">
                                      <p:cBhvr>
                                        <p:cTn id="211"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par>
                                <p:cTn id="212" presetID="37" presetClass="entr" presetSubtype="0" fill="hold" nodeType="withEffect">
                                  <p:stCondLst>
                                    <p:cond delay="100"/>
                                  </p:stCondLst>
                                  <p:childTnLst>
                                    <p:set>
                                      <p:cBhvr>
                                        <p:cTn id="213" dur="1" fill="hold">
                                          <p:stCondLst>
                                            <p:cond delay="0"/>
                                          </p:stCondLst>
                                        </p:cTn>
                                        <p:tgtEl>
                                          <p:spTgt spid="61"/>
                                        </p:tgtEl>
                                        <p:attrNameLst>
                                          <p:attrName>style.visibility</p:attrName>
                                        </p:attrNameLst>
                                      </p:cBhvr>
                                      <p:to>
                                        <p:strVal val="visible"/>
                                      </p:to>
                                    </p:set>
                                    <p:animEffect transition="in" filter="fade">
                                      <p:cBhvr>
                                        <p:cTn id="214" dur="1000"/>
                                        <p:tgtEl>
                                          <p:spTgt spid="61"/>
                                        </p:tgtEl>
                                      </p:cBhvr>
                                    </p:animEffect>
                                    <p:anim calcmode="lin" valueType="num">
                                      <p:cBhvr>
                                        <p:cTn id="215" dur="1000" fill="hold"/>
                                        <p:tgtEl>
                                          <p:spTgt spid="61"/>
                                        </p:tgtEl>
                                        <p:attrNameLst>
                                          <p:attrName>ppt_x</p:attrName>
                                        </p:attrNameLst>
                                      </p:cBhvr>
                                      <p:tavLst>
                                        <p:tav tm="0">
                                          <p:val>
                                            <p:strVal val="#ppt_x"/>
                                          </p:val>
                                        </p:tav>
                                        <p:tav tm="100000">
                                          <p:val>
                                            <p:strVal val="#ppt_x"/>
                                          </p:val>
                                        </p:tav>
                                      </p:tavLst>
                                    </p:anim>
                                    <p:anim calcmode="lin" valueType="num">
                                      <p:cBhvr>
                                        <p:cTn id="216" dur="900" decel="100000" fill="hold"/>
                                        <p:tgtEl>
                                          <p:spTgt spid="61"/>
                                        </p:tgtEl>
                                        <p:attrNameLst>
                                          <p:attrName>ppt_y</p:attrName>
                                        </p:attrNameLst>
                                      </p:cBhvr>
                                      <p:tavLst>
                                        <p:tav tm="0">
                                          <p:val>
                                            <p:strVal val="#ppt_y+1"/>
                                          </p:val>
                                        </p:tav>
                                        <p:tav tm="100000">
                                          <p:val>
                                            <p:strVal val="#ppt_y-.03"/>
                                          </p:val>
                                        </p:tav>
                                      </p:tavLst>
                                    </p:anim>
                                    <p:anim calcmode="lin" valueType="num">
                                      <p:cBhvr>
                                        <p:cTn id="217"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par>
                                <p:cTn id="218" presetID="37" presetClass="entr" presetSubtype="0" fill="hold" nodeType="withEffect">
                                  <p:stCondLst>
                                    <p:cond delay="100"/>
                                  </p:stCondLst>
                                  <p:childTnLst>
                                    <p:set>
                                      <p:cBhvr>
                                        <p:cTn id="219" dur="1" fill="hold">
                                          <p:stCondLst>
                                            <p:cond delay="0"/>
                                          </p:stCondLst>
                                        </p:cTn>
                                        <p:tgtEl>
                                          <p:spTgt spid="62"/>
                                        </p:tgtEl>
                                        <p:attrNameLst>
                                          <p:attrName>style.visibility</p:attrName>
                                        </p:attrNameLst>
                                      </p:cBhvr>
                                      <p:to>
                                        <p:strVal val="visible"/>
                                      </p:to>
                                    </p:set>
                                    <p:animEffect transition="in" filter="fade">
                                      <p:cBhvr>
                                        <p:cTn id="220" dur="1000"/>
                                        <p:tgtEl>
                                          <p:spTgt spid="62"/>
                                        </p:tgtEl>
                                      </p:cBhvr>
                                    </p:animEffect>
                                    <p:anim calcmode="lin" valueType="num">
                                      <p:cBhvr>
                                        <p:cTn id="221" dur="1000" fill="hold"/>
                                        <p:tgtEl>
                                          <p:spTgt spid="62"/>
                                        </p:tgtEl>
                                        <p:attrNameLst>
                                          <p:attrName>ppt_x</p:attrName>
                                        </p:attrNameLst>
                                      </p:cBhvr>
                                      <p:tavLst>
                                        <p:tav tm="0">
                                          <p:val>
                                            <p:strVal val="#ppt_x"/>
                                          </p:val>
                                        </p:tav>
                                        <p:tav tm="100000">
                                          <p:val>
                                            <p:strVal val="#ppt_x"/>
                                          </p:val>
                                        </p:tav>
                                      </p:tavLst>
                                    </p:anim>
                                    <p:anim calcmode="lin" valueType="num">
                                      <p:cBhvr>
                                        <p:cTn id="222" dur="900" decel="100000" fill="hold"/>
                                        <p:tgtEl>
                                          <p:spTgt spid="62"/>
                                        </p:tgtEl>
                                        <p:attrNameLst>
                                          <p:attrName>ppt_y</p:attrName>
                                        </p:attrNameLst>
                                      </p:cBhvr>
                                      <p:tavLst>
                                        <p:tav tm="0">
                                          <p:val>
                                            <p:strVal val="#ppt_y+1"/>
                                          </p:val>
                                        </p:tav>
                                        <p:tav tm="100000">
                                          <p:val>
                                            <p:strVal val="#ppt_y-.03"/>
                                          </p:val>
                                        </p:tav>
                                      </p:tavLst>
                                    </p:anim>
                                    <p:anim calcmode="lin" valueType="num">
                                      <p:cBhvr>
                                        <p:cTn id="223" dur="100" accel="100000" fill="hold">
                                          <p:stCondLst>
                                            <p:cond delay="900"/>
                                          </p:stCondLst>
                                        </p:cTn>
                                        <p:tgtEl>
                                          <p:spTgt spid="62"/>
                                        </p:tgtEl>
                                        <p:attrNameLst>
                                          <p:attrName>ppt_y</p:attrName>
                                        </p:attrNameLst>
                                      </p:cBhvr>
                                      <p:tavLst>
                                        <p:tav tm="0">
                                          <p:val>
                                            <p:strVal val="#ppt_y-.03"/>
                                          </p:val>
                                        </p:tav>
                                        <p:tav tm="100000">
                                          <p:val>
                                            <p:strVal val="#ppt_y"/>
                                          </p:val>
                                        </p:tav>
                                      </p:tavLst>
                                    </p:anim>
                                  </p:childTnLst>
                                </p:cTn>
                              </p:par>
                              <p:par>
                                <p:cTn id="224" presetID="37" presetClass="entr" presetSubtype="0" fill="hold" nodeType="withEffect">
                                  <p:stCondLst>
                                    <p:cond delay="0"/>
                                  </p:stCondLst>
                                  <p:childTnLst>
                                    <p:set>
                                      <p:cBhvr>
                                        <p:cTn id="225" dur="1" fill="hold">
                                          <p:stCondLst>
                                            <p:cond delay="0"/>
                                          </p:stCondLst>
                                        </p:cTn>
                                        <p:tgtEl>
                                          <p:spTgt spid="63"/>
                                        </p:tgtEl>
                                        <p:attrNameLst>
                                          <p:attrName>style.visibility</p:attrName>
                                        </p:attrNameLst>
                                      </p:cBhvr>
                                      <p:to>
                                        <p:strVal val="visible"/>
                                      </p:to>
                                    </p:set>
                                    <p:animEffect transition="in" filter="fade">
                                      <p:cBhvr>
                                        <p:cTn id="226" dur="1000"/>
                                        <p:tgtEl>
                                          <p:spTgt spid="63"/>
                                        </p:tgtEl>
                                      </p:cBhvr>
                                    </p:animEffect>
                                    <p:anim calcmode="lin" valueType="num">
                                      <p:cBhvr>
                                        <p:cTn id="227" dur="1000" fill="hold"/>
                                        <p:tgtEl>
                                          <p:spTgt spid="63"/>
                                        </p:tgtEl>
                                        <p:attrNameLst>
                                          <p:attrName>ppt_x</p:attrName>
                                        </p:attrNameLst>
                                      </p:cBhvr>
                                      <p:tavLst>
                                        <p:tav tm="0">
                                          <p:val>
                                            <p:strVal val="#ppt_x"/>
                                          </p:val>
                                        </p:tav>
                                        <p:tav tm="100000">
                                          <p:val>
                                            <p:strVal val="#ppt_x"/>
                                          </p:val>
                                        </p:tav>
                                      </p:tavLst>
                                    </p:anim>
                                    <p:anim calcmode="lin" valueType="num">
                                      <p:cBhvr>
                                        <p:cTn id="228" dur="900" decel="100000" fill="hold"/>
                                        <p:tgtEl>
                                          <p:spTgt spid="63"/>
                                        </p:tgtEl>
                                        <p:attrNameLst>
                                          <p:attrName>ppt_y</p:attrName>
                                        </p:attrNameLst>
                                      </p:cBhvr>
                                      <p:tavLst>
                                        <p:tav tm="0">
                                          <p:val>
                                            <p:strVal val="#ppt_y+1"/>
                                          </p:val>
                                        </p:tav>
                                        <p:tav tm="100000">
                                          <p:val>
                                            <p:strVal val="#ppt_y-.03"/>
                                          </p:val>
                                        </p:tav>
                                      </p:tavLst>
                                    </p:anim>
                                    <p:anim calcmode="lin" valueType="num">
                                      <p:cBhvr>
                                        <p:cTn id="229"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230" presetID="37" presetClass="entr" presetSubtype="0" fill="hold" nodeType="withEffect">
                                  <p:stCondLst>
                                    <p:cond delay="400"/>
                                  </p:stCondLst>
                                  <p:childTnLst>
                                    <p:set>
                                      <p:cBhvr>
                                        <p:cTn id="231" dur="1" fill="hold">
                                          <p:stCondLst>
                                            <p:cond delay="0"/>
                                          </p:stCondLst>
                                        </p:cTn>
                                        <p:tgtEl>
                                          <p:spTgt spid="64"/>
                                        </p:tgtEl>
                                        <p:attrNameLst>
                                          <p:attrName>style.visibility</p:attrName>
                                        </p:attrNameLst>
                                      </p:cBhvr>
                                      <p:to>
                                        <p:strVal val="visible"/>
                                      </p:to>
                                    </p:set>
                                    <p:animEffect transition="in" filter="fade">
                                      <p:cBhvr>
                                        <p:cTn id="232" dur="1000"/>
                                        <p:tgtEl>
                                          <p:spTgt spid="64"/>
                                        </p:tgtEl>
                                      </p:cBhvr>
                                    </p:animEffect>
                                    <p:anim calcmode="lin" valueType="num">
                                      <p:cBhvr>
                                        <p:cTn id="233" dur="1000" fill="hold"/>
                                        <p:tgtEl>
                                          <p:spTgt spid="64"/>
                                        </p:tgtEl>
                                        <p:attrNameLst>
                                          <p:attrName>ppt_x</p:attrName>
                                        </p:attrNameLst>
                                      </p:cBhvr>
                                      <p:tavLst>
                                        <p:tav tm="0">
                                          <p:val>
                                            <p:strVal val="#ppt_x"/>
                                          </p:val>
                                        </p:tav>
                                        <p:tav tm="100000">
                                          <p:val>
                                            <p:strVal val="#ppt_x"/>
                                          </p:val>
                                        </p:tav>
                                      </p:tavLst>
                                    </p:anim>
                                    <p:anim calcmode="lin" valueType="num">
                                      <p:cBhvr>
                                        <p:cTn id="234" dur="900" decel="100000" fill="hold"/>
                                        <p:tgtEl>
                                          <p:spTgt spid="64"/>
                                        </p:tgtEl>
                                        <p:attrNameLst>
                                          <p:attrName>ppt_y</p:attrName>
                                        </p:attrNameLst>
                                      </p:cBhvr>
                                      <p:tavLst>
                                        <p:tav tm="0">
                                          <p:val>
                                            <p:strVal val="#ppt_y+1"/>
                                          </p:val>
                                        </p:tav>
                                        <p:tav tm="100000">
                                          <p:val>
                                            <p:strVal val="#ppt_y-.03"/>
                                          </p:val>
                                        </p:tav>
                                      </p:tavLst>
                                    </p:anim>
                                    <p:anim calcmode="lin" valueType="num">
                                      <p:cBhvr>
                                        <p:cTn id="235"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par>
                                <p:cTn id="236" presetID="37" presetClass="entr" presetSubtype="0" fill="hold" nodeType="withEffect">
                                  <p:stCondLst>
                                    <p:cond delay="500"/>
                                  </p:stCondLst>
                                  <p:childTnLst>
                                    <p:set>
                                      <p:cBhvr>
                                        <p:cTn id="237" dur="1" fill="hold">
                                          <p:stCondLst>
                                            <p:cond delay="0"/>
                                          </p:stCondLst>
                                        </p:cTn>
                                        <p:tgtEl>
                                          <p:spTgt spid="65"/>
                                        </p:tgtEl>
                                        <p:attrNameLst>
                                          <p:attrName>style.visibility</p:attrName>
                                        </p:attrNameLst>
                                      </p:cBhvr>
                                      <p:to>
                                        <p:strVal val="visible"/>
                                      </p:to>
                                    </p:set>
                                    <p:animEffect transition="in" filter="fade">
                                      <p:cBhvr>
                                        <p:cTn id="238" dur="1000"/>
                                        <p:tgtEl>
                                          <p:spTgt spid="65"/>
                                        </p:tgtEl>
                                      </p:cBhvr>
                                    </p:animEffect>
                                    <p:anim calcmode="lin" valueType="num">
                                      <p:cBhvr>
                                        <p:cTn id="239" dur="1000" fill="hold"/>
                                        <p:tgtEl>
                                          <p:spTgt spid="65"/>
                                        </p:tgtEl>
                                        <p:attrNameLst>
                                          <p:attrName>ppt_x</p:attrName>
                                        </p:attrNameLst>
                                      </p:cBhvr>
                                      <p:tavLst>
                                        <p:tav tm="0">
                                          <p:val>
                                            <p:strVal val="#ppt_x"/>
                                          </p:val>
                                        </p:tav>
                                        <p:tav tm="100000">
                                          <p:val>
                                            <p:strVal val="#ppt_x"/>
                                          </p:val>
                                        </p:tav>
                                      </p:tavLst>
                                    </p:anim>
                                    <p:anim calcmode="lin" valueType="num">
                                      <p:cBhvr>
                                        <p:cTn id="240" dur="900" decel="100000" fill="hold"/>
                                        <p:tgtEl>
                                          <p:spTgt spid="65"/>
                                        </p:tgtEl>
                                        <p:attrNameLst>
                                          <p:attrName>ppt_y</p:attrName>
                                        </p:attrNameLst>
                                      </p:cBhvr>
                                      <p:tavLst>
                                        <p:tav tm="0">
                                          <p:val>
                                            <p:strVal val="#ppt_y+1"/>
                                          </p:val>
                                        </p:tav>
                                        <p:tav tm="100000">
                                          <p:val>
                                            <p:strVal val="#ppt_y-.03"/>
                                          </p:val>
                                        </p:tav>
                                      </p:tavLst>
                                    </p:anim>
                                    <p:anim calcmode="lin" valueType="num">
                                      <p:cBhvr>
                                        <p:cTn id="241"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par>
                                <p:cTn id="242" presetID="37" presetClass="entr" presetSubtype="0" fill="hold" nodeType="withEffect">
                                  <p:stCondLst>
                                    <p:cond delay="0"/>
                                  </p:stCondLst>
                                  <p:childTnLst>
                                    <p:set>
                                      <p:cBhvr>
                                        <p:cTn id="243" dur="1" fill="hold">
                                          <p:stCondLst>
                                            <p:cond delay="0"/>
                                          </p:stCondLst>
                                        </p:cTn>
                                        <p:tgtEl>
                                          <p:spTgt spid="66"/>
                                        </p:tgtEl>
                                        <p:attrNameLst>
                                          <p:attrName>style.visibility</p:attrName>
                                        </p:attrNameLst>
                                      </p:cBhvr>
                                      <p:to>
                                        <p:strVal val="visible"/>
                                      </p:to>
                                    </p:set>
                                    <p:animEffect transition="in" filter="fade">
                                      <p:cBhvr>
                                        <p:cTn id="244" dur="1000"/>
                                        <p:tgtEl>
                                          <p:spTgt spid="66"/>
                                        </p:tgtEl>
                                      </p:cBhvr>
                                    </p:animEffect>
                                    <p:anim calcmode="lin" valueType="num">
                                      <p:cBhvr>
                                        <p:cTn id="245" dur="1000" fill="hold"/>
                                        <p:tgtEl>
                                          <p:spTgt spid="66"/>
                                        </p:tgtEl>
                                        <p:attrNameLst>
                                          <p:attrName>ppt_x</p:attrName>
                                        </p:attrNameLst>
                                      </p:cBhvr>
                                      <p:tavLst>
                                        <p:tav tm="0">
                                          <p:val>
                                            <p:strVal val="#ppt_x"/>
                                          </p:val>
                                        </p:tav>
                                        <p:tav tm="100000">
                                          <p:val>
                                            <p:strVal val="#ppt_x"/>
                                          </p:val>
                                        </p:tav>
                                      </p:tavLst>
                                    </p:anim>
                                    <p:anim calcmode="lin" valueType="num">
                                      <p:cBhvr>
                                        <p:cTn id="246" dur="900" decel="100000" fill="hold"/>
                                        <p:tgtEl>
                                          <p:spTgt spid="66"/>
                                        </p:tgtEl>
                                        <p:attrNameLst>
                                          <p:attrName>ppt_y</p:attrName>
                                        </p:attrNameLst>
                                      </p:cBhvr>
                                      <p:tavLst>
                                        <p:tav tm="0">
                                          <p:val>
                                            <p:strVal val="#ppt_y+1"/>
                                          </p:val>
                                        </p:tav>
                                        <p:tav tm="100000">
                                          <p:val>
                                            <p:strVal val="#ppt_y-.03"/>
                                          </p:val>
                                        </p:tav>
                                      </p:tavLst>
                                    </p:anim>
                                    <p:anim calcmode="lin" valueType="num">
                                      <p:cBhvr>
                                        <p:cTn id="247"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par>
                                <p:cTn id="248" presetID="37" presetClass="entr" presetSubtype="0" fill="hold" nodeType="withEffect">
                                  <p:stCondLst>
                                    <p:cond delay="200"/>
                                  </p:stCondLst>
                                  <p:childTnLst>
                                    <p:set>
                                      <p:cBhvr>
                                        <p:cTn id="249" dur="1" fill="hold">
                                          <p:stCondLst>
                                            <p:cond delay="0"/>
                                          </p:stCondLst>
                                        </p:cTn>
                                        <p:tgtEl>
                                          <p:spTgt spid="67"/>
                                        </p:tgtEl>
                                        <p:attrNameLst>
                                          <p:attrName>style.visibility</p:attrName>
                                        </p:attrNameLst>
                                      </p:cBhvr>
                                      <p:to>
                                        <p:strVal val="visible"/>
                                      </p:to>
                                    </p:set>
                                    <p:animEffect transition="in" filter="fade">
                                      <p:cBhvr>
                                        <p:cTn id="250" dur="1000"/>
                                        <p:tgtEl>
                                          <p:spTgt spid="67"/>
                                        </p:tgtEl>
                                      </p:cBhvr>
                                    </p:animEffect>
                                    <p:anim calcmode="lin" valueType="num">
                                      <p:cBhvr>
                                        <p:cTn id="251" dur="1000" fill="hold"/>
                                        <p:tgtEl>
                                          <p:spTgt spid="67"/>
                                        </p:tgtEl>
                                        <p:attrNameLst>
                                          <p:attrName>ppt_x</p:attrName>
                                        </p:attrNameLst>
                                      </p:cBhvr>
                                      <p:tavLst>
                                        <p:tav tm="0">
                                          <p:val>
                                            <p:strVal val="#ppt_x"/>
                                          </p:val>
                                        </p:tav>
                                        <p:tav tm="100000">
                                          <p:val>
                                            <p:strVal val="#ppt_x"/>
                                          </p:val>
                                        </p:tav>
                                      </p:tavLst>
                                    </p:anim>
                                    <p:anim calcmode="lin" valueType="num">
                                      <p:cBhvr>
                                        <p:cTn id="252" dur="900" decel="100000" fill="hold"/>
                                        <p:tgtEl>
                                          <p:spTgt spid="67"/>
                                        </p:tgtEl>
                                        <p:attrNameLst>
                                          <p:attrName>ppt_y</p:attrName>
                                        </p:attrNameLst>
                                      </p:cBhvr>
                                      <p:tavLst>
                                        <p:tav tm="0">
                                          <p:val>
                                            <p:strVal val="#ppt_y+1"/>
                                          </p:val>
                                        </p:tav>
                                        <p:tav tm="100000">
                                          <p:val>
                                            <p:strVal val="#ppt_y-.03"/>
                                          </p:val>
                                        </p:tav>
                                      </p:tavLst>
                                    </p:anim>
                                    <p:anim calcmode="lin" valueType="num">
                                      <p:cBhvr>
                                        <p:cTn id="253"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par>
                                <p:cTn id="254" presetID="37" presetClass="entr" presetSubtype="0" fill="hold" nodeType="withEffect">
                                  <p:stCondLst>
                                    <p:cond delay="100"/>
                                  </p:stCondLst>
                                  <p:childTnLst>
                                    <p:set>
                                      <p:cBhvr>
                                        <p:cTn id="255" dur="1" fill="hold">
                                          <p:stCondLst>
                                            <p:cond delay="0"/>
                                          </p:stCondLst>
                                        </p:cTn>
                                        <p:tgtEl>
                                          <p:spTgt spid="68"/>
                                        </p:tgtEl>
                                        <p:attrNameLst>
                                          <p:attrName>style.visibility</p:attrName>
                                        </p:attrNameLst>
                                      </p:cBhvr>
                                      <p:to>
                                        <p:strVal val="visible"/>
                                      </p:to>
                                    </p:set>
                                    <p:animEffect transition="in" filter="fade">
                                      <p:cBhvr>
                                        <p:cTn id="256" dur="1000"/>
                                        <p:tgtEl>
                                          <p:spTgt spid="68"/>
                                        </p:tgtEl>
                                      </p:cBhvr>
                                    </p:animEffect>
                                    <p:anim calcmode="lin" valueType="num">
                                      <p:cBhvr>
                                        <p:cTn id="257" dur="1000" fill="hold"/>
                                        <p:tgtEl>
                                          <p:spTgt spid="68"/>
                                        </p:tgtEl>
                                        <p:attrNameLst>
                                          <p:attrName>ppt_x</p:attrName>
                                        </p:attrNameLst>
                                      </p:cBhvr>
                                      <p:tavLst>
                                        <p:tav tm="0">
                                          <p:val>
                                            <p:strVal val="#ppt_x"/>
                                          </p:val>
                                        </p:tav>
                                        <p:tav tm="100000">
                                          <p:val>
                                            <p:strVal val="#ppt_x"/>
                                          </p:val>
                                        </p:tav>
                                      </p:tavLst>
                                    </p:anim>
                                    <p:anim calcmode="lin" valueType="num">
                                      <p:cBhvr>
                                        <p:cTn id="258" dur="900" decel="100000" fill="hold"/>
                                        <p:tgtEl>
                                          <p:spTgt spid="68"/>
                                        </p:tgtEl>
                                        <p:attrNameLst>
                                          <p:attrName>ppt_y</p:attrName>
                                        </p:attrNameLst>
                                      </p:cBhvr>
                                      <p:tavLst>
                                        <p:tav tm="0">
                                          <p:val>
                                            <p:strVal val="#ppt_y+1"/>
                                          </p:val>
                                        </p:tav>
                                        <p:tav tm="100000">
                                          <p:val>
                                            <p:strVal val="#ppt_y-.03"/>
                                          </p:val>
                                        </p:tav>
                                      </p:tavLst>
                                    </p:anim>
                                    <p:anim calcmode="lin" valueType="num">
                                      <p:cBhvr>
                                        <p:cTn id="259"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par>
                                <p:cTn id="260" presetID="37" presetClass="entr" presetSubtype="0" fill="hold" nodeType="withEffect">
                                  <p:stCondLst>
                                    <p:cond delay="300"/>
                                  </p:stCondLst>
                                  <p:childTnLst>
                                    <p:set>
                                      <p:cBhvr>
                                        <p:cTn id="261" dur="1" fill="hold">
                                          <p:stCondLst>
                                            <p:cond delay="0"/>
                                          </p:stCondLst>
                                        </p:cTn>
                                        <p:tgtEl>
                                          <p:spTgt spid="69"/>
                                        </p:tgtEl>
                                        <p:attrNameLst>
                                          <p:attrName>style.visibility</p:attrName>
                                        </p:attrNameLst>
                                      </p:cBhvr>
                                      <p:to>
                                        <p:strVal val="visible"/>
                                      </p:to>
                                    </p:set>
                                    <p:animEffect transition="in" filter="fade">
                                      <p:cBhvr>
                                        <p:cTn id="262" dur="1000"/>
                                        <p:tgtEl>
                                          <p:spTgt spid="69"/>
                                        </p:tgtEl>
                                      </p:cBhvr>
                                    </p:animEffect>
                                    <p:anim calcmode="lin" valueType="num">
                                      <p:cBhvr>
                                        <p:cTn id="263" dur="1000" fill="hold"/>
                                        <p:tgtEl>
                                          <p:spTgt spid="69"/>
                                        </p:tgtEl>
                                        <p:attrNameLst>
                                          <p:attrName>ppt_x</p:attrName>
                                        </p:attrNameLst>
                                      </p:cBhvr>
                                      <p:tavLst>
                                        <p:tav tm="0">
                                          <p:val>
                                            <p:strVal val="#ppt_x"/>
                                          </p:val>
                                        </p:tav>
                                        <p:tav tm="100000">
                                          <p:val>
                                            <p:strVal val="#ppt_x"/>
                                          </p:val>
                                        </p:tav>
                                      </p:tavLst>
                                    </p:anim>
                                    <p:anim calcmode="lin" valueType="num">
                                      <p:cBhvr>
                                        <p:cTn id="264" dur="900" decel="100000" fill="hold"/>
                                        <p:tgtEl>
                                          <p:spTgt spid="69"/>
                                        </p:tgtEl>
                                        <p:attrNameLst>
                                          <p:attrName>ppt_y</p:attrName>
                                        </p:attrNameLst>
                                      </p:cBhvr>
                                      <p:tavLst>
                                        <p:tav tm="0">
                                          <p:val>
                                            <p:strVal val="#ppt_y+1"/>
                                          </p:val>
                                        </p:tav>
                                        <p:tav tm="100000">
                                          <p:val>
                                            <p:strVal val="#ppt_y-.03"/>
                                          </p:val>
                                        </p:tav>
                                      </p:tavLst>
                                    </p:anim>
                                    <p:anim calcmode="lin" valueType="num">
                                      <p:cBhvr>
                                        <p:cTn id="265"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par>
                                <p:cTn id="266" presetID="37" presetClass="entr" presetSubtype="0" fill="hold" nodeType="withEffect">
                                  <p:stCondLst>
                                    <p:cond delay="100"/>
                                  </p:stCondLst>
                                  <p:childTnLst>
                                    <p:set>
                                      <p:cBhvr>
                                        <p:cTn id="267" dur="1" fill="hold">
                                          <p:stCondLst>
                                            <p:cond delay="0"/>
                                          </p:stCondLst>
                                        </p:cTn>
                                        <p:tgtEl>
                                          <p:spTgt spid="71"/>
                                        </p:tgtEl>
                                        <p:attrNameLst>
                                          <p:attrName>style.visibility</p:attrName>
                                        </p:attrNameLst>
                                      </p:cBhvr>
                                      <p:to>
                                        <p:strVal val="visible"/>
                                      </p:to>
                                    </p:set>
                                    <p:animEffect transition="in" filter="fade">
                                      <p:cBhvr>
                                        <p:cTn id="268" dur="1000"/>
                                        <p:tgtEl>
                                          <p:spTgt spid="71"/>
                                        </p:tgtEl>
                                      </p:cBhvr>
                                    </p:animEffect>
                                    <p:anim calcmode="lin" valueType="num">
                                      <p:cBhvr>
                                        <p:cTn id="269" dur="1000" fill="hold"/>
                                        <p:tgtEl>
                                          <p:spTgt spid="71"/>
                                        </p:tgtEl>
                                        <p:attrNameLst>
                                          <p:attrName>ppt_x</p:attrName>
                                        </p:attrNameLst>
                                      </p:cBhvr>
                                      <p:tavLst>
                                        <p:tav tm="0">
                                          <p:val>
                                            <p:strVal val="#ppt_x"/>
                                          </p:val>
                                        </p:tav>
                                        <p:tav tm="100000">
                                          <p:val>
                                            <p:strVal val="#ppt_x"/>
                                          </p:val>
                                        </p:tav>
                                      </p:tavLst>
                                    </p:anim>
                                    <p:anim calcmode="lin" valueType="num">
                                      <p:cBhvr>
                                        <p:cTn id="270" dur="900" decel="100000" fill="hold"/>
                                        <p:tgtEl>
                                          <p:spTgt spid="71"/>
                                        </p:tgtEl>
                                        <p:attrNameLst>
                                          <p:attrName>ppt_y</p:attrName>
                                        </p:attrNameLst>
                                      </p:cBhvr>
                                      <p:tavLst>
                                        <p:tav tm="0">
                                          <p:val>
                                            <p:strVal val="#ppt_y+1"/>
                                          </p:val>
                                        </p:tav>
                                        <p:tav tm="100000">
                                          <p:val>
                                            <p:strVal val="#ppt_y-.03"/>
                                          </p:val>
                                        </p:tav>
                                      </p:tavLst>
                                    </p:anim>
                                    <p:anim calcmode="lin" valueType="num">
                                      <p:cBhvr>
                                        <p:cTn id="271"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par>
                                <p:cTn id="272" presetID="37" presetClass="entr" presetSubtype="0" fill="hold" nodeType="withEffect">
                                  <p:stCondLst>
                                    <p:cond delay="500"/>
                                  </p:stCondLst>
                                  <p:childTnLst>
                                    <p:set>
                                      <p:cBhvr>
                                        <p:cTn id="273" dur="1" fill="hold">
                                          <p:stCondLst>
                                            <p:cond delay="0"/>
                                          </p:stCondLst>
                                        </p:cTn>
                                        <p:tgtEl>
                                          <p:spTgt spid="72"/>
                                        </p:tgtEl>
                                        <p:attrNameLst>
                                          <p:attrName>style.visibility</p:attrName>
                                        </p:attrNameLst>
                                      </p:cBhvr>
                                      <p:to>
                                        <p:strVal val="visible"/>
                                      </p:to>
                                    </p:set>
                                    <p:animEffect transition="in" filter="fade">
                                      <p:cBhvr>
                                        <p:cTn id="274" dur="1000"/>
                                        <p:tgtEl>
                                          <p:spTgt spid="72"/>
                                        </p:tgtEl>
                                      </p:cBhvr>
                                    </p:animEffect>
                                    <p:anim calcmode="lin" valueType="num">
                                      <p:cBhvr>
                                        <p:cTn id="275" dur="1000" fill="hold"/>
                                        <p:tgtEl>
                                          <p:spTgt spid="72"/>
                                        </p:tgtEl>
                                        <p:attrNameLst>
                                          <p:attrName>ppt_x</p:attrName>
                                        </p:attrNameLst>
                                      </p:cBhvr>
                                      <p:tavLst>
                                        <p:tav tm="0">
                                          <p:val>
                                            <p:strVal val="#ppt_x"/>
                                          </p:val>
                                        </p:tav>
                                        <p:tav tm="100000">
                                          <p:val>
                                            <p:strVal val="#ppt_x"/>
                                          </p:val>
                                        </p:tav>
                                      </p:tavLst>
                                    </p:anim>
                                    <p:anim calcmode="lin" valueType="num">
                                      <p:cBhvr>
                                        <p:cTn id="276" dur="900" decel="100000" fill="hold"/>
                                        <p:tgtEl>
                                          <p:spTgt spid="72"/>
                                        </p:tgtEl>
                                        <p:attrNameLst>
                                          <p:attrName>ppt_y</p:attrName>
                                        </p:attrNameLst>
                                      </p:cBhvr>
                                      <p:tavLst>
                                        <p:tav tm="0">
                                          <p:val>
                                            <p:strVal val="#ppt_y+1"/>
                                          </p:val>
                                        </p:tav>
                                        <p:tav tm="100000">
                                          <p:val>
                                            <p:strVal val="#ppt_y-.03"/>
                                          </p:val>
                                        </p:tav>
                                      </p:tavLst>
                                    </p:anim>
                                    <p:anim calcmode="lin" valueType="num">
                                      <p:cBhvr>
                                        <p:cTn id="277"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par>
                                <p:cTn id="278" presetID="37" presetClass="entr" presetSubtype="0" fill="hold" nodeType="withEffect">
                                  <p:stCondLst>
                                    <p:cond delay="0"/>
                                  </p:stCondLst>
                                  <p:childTnLst>
                                    <p:set>
                                      <p:cBhvr>
                                        <p:cTn id="279" dur="1" fill="hold">
                                          <p:stCondLst>
                                            <p:cond delay="0"/>
                                          </p:stCondLst>
                                        </p:cTn>
                                        <p:tgtEl>
                                          <p:spTgt spid="70"/>
                                        </p:tgtEl>
                                        <p:attrNameLst>
                                          <p:attrName>style.visibility</p:attrName>
                                        </p:attrNameLst>
                                      </p:cBhvr>
                                      <p:to>
                                        <p:strVal val="visible"/>
                                      </p:to>
                                    </p:set>
                                    <p:animEffect transition="in" filter="fade">
                                      <p:cBhvr>
                                        <p:cTn id="280" dur="1000"/>
                                        <p:tgtEl>
                                          <p:spTgt spid="70"/>
                                        </p:tgtEl>
                                      </p:cBhvr>
                                    </p:animEffect>
                                    <p:anim calcmode="lin" valueType="num">
                                      <p:cBhvr>
                                        <p:cTn id="281" dur="1000" fill="hold"/>
                                        <p:tgtEl>
                                          <p:spTgt spid="70"/>
                                        </p:tgtEl>
                                        <p:attrNameLst>
                                          <p:attrName>ppt_x</p:attrName>
                                        </p:attrNameLst>
                                      </p:cBhvr>
                                      <p:tavLst>
                                        <p:tav tm="0">
                                          <p:val>
                                            <p:strVal val="#ppt_x"/>
                                          </p:val>
                                        </p:tav>
                                        <p:tav tm="100000">
                                          <p:val>
                                            <p:strVal val="#ppt_x"/>
                                          </p:val>
                                        </p:tav>
                                      </p:tavLst>
                                    </p:anim>
                                    <p:anim calcmode="lin" valueType="num">
                                      <p:cBhvr>
                                        <p:cTn id="282" dur="900" decel="100000" fill="hold"/>
                                        <p:tgtEl>
                                          <p:spTgt spid="70"/>
                                        </p:tgtEl>
                                        <p:attrNameLst>
                                          <p:attrName>ppt_y</p:attrName>
                                        </p:attrNameLst>
                                      </p:cBhvr>
                                      <p:tavLst>
                                        <p:tav tm="0">
                                          <p:val>
                                            <p:strVal val="#ppt_y+1"/>
                                          </p:val>
                                        </p:tav>
                                        <p:tav tm="100000">
                                          <p:val>
                                            <p:strVal val="#ppt_y-.03"/>
                                          </p:val>
                                        </p:tav>
                                      </p:tavLst>
                                    </p:anim>
                                    <p:anim calcmode="lin" valueType="num">
                                      <p:cBhvr>
                                        <p:cTn id="283" dur="100" accel="100000" fill="hold">
                                          <p:stCondLst>
                                            <p:cond delay="900"/>
                                          </p:stCondLst>
                                        </p:cTn>
                                        <p:tgtEl>
                                          <p:spTgt spid="70"/>
                                        </p:tgtEl>
                                        <p:attrNameLst>
                                          <p:attrName>ppt_y</p:attrName>
                                        </p:attrNameLst>
                                      </p:cBhvr>
                                      <p:tavLst>
                                        <p:tav tm="0">
                                          <p:val>
                                            <p:strVal val="#ppt_y-.03"/>
                                          </p:val>
                                        </p:tav>
                                        <p:tav tm="100000">
                                          <p:val>
                                            <p:strVal val="#ppt_y"/>
                                          </p:val>
                                        </p:tav>
                                      </p:tavLst>
                                    </p:anim>
                                  </p:childTnLst>
                                </p:cTn>
                              </p:par>
                              <p:par>
                                <p:cTn id="284" presetID="37" presetClass="entr" presetSubtype="0" fill="hold" grpId="0" nodeType="withEffect">
                                  <p:stCondLst>
                                    <p:cond delay="500"/>
                                  </p:stCondLst>
                                  <p:childTnLst>
                                    <p:set>
                                      <p:cBhvr>
                                        <p:cTn id="285" dur="1" fill="hold">
                                          <p:stCondLst>
                                            <p:cond delay="0"/>
                                          </p:stCondLst>
                                        </p:cTn>
                                        <p:tgtEl>
                                          <p:spTgt spid="73"/>
                                        </p:tgtEl>
                                        <p:attrNameLst>
                                          <p:attrName>style.visibility</p:attrName>
                                        </p:attrNameLst>
                                      </p:cBhvr>
                                      <p:to>
                                        <p:strVal val="visible"/>
                                      </p:to>
                                    </p:set>
                                    <p:animEffect transition="in" filter="fade">
                                      <p:cBhvr>
                                        <p:cTn id="286" dur="1000"/>
                                        <p:tgtEl>
                                          <p:spTgt spid="73"/>
                                        </p:tgtEl>
                                      </p:cBhvr>
                                    </p:animEffect>
                                    <p:anim calcmode="lin" valueType="num">
                                      <p:cBhvr>
                                        <p:cTn id="287" dur="1000" fill="hold"/>
                                        <p:tgtEl>
                                          <p:spTgt spid="73"/>
                                        </p:tgtEl>
                                        <p:attrNameLst>
                                          <p:attrName>ppt_x</p:attrName>
                                        </p:attrNameLst>
                                      </p:cBhvr>
                                      <p:tavLst>
                                        <p:tav tm="0">
                                          <p:val>
                                            <p:strVal val="#ppt_x"/>
                                          </p:val>
                                        </p:tav>
                                        <p:tav tm="100000">
                                          <p:val>
                                            <p:strVal val="#ppt_x"/>
                                          </p:val>
                                        </p:tav>
                                      </p:tavLst>
                                    </p:anim>
                                    <p:anim calcmode="lin" valueType="num">
                                      <p:cBhvr>
                                        <p:cTn id="288" dur="900" decel="100000" fill="hold"/>
                                        <p:tgtEl>
                                          <p:spTgt spid="73"/>
                                        </p:tgtEl>
                                        <p:attrNameLst>
                                          <p:attrName>ppt_y</p:attrName>
                                        </p:attrNameLst>
                                      </p:cBhvr>
                                      <p:tavLst>
                                        <p:tav tm="0">
                                          <p:val>
                                            <p:strVal val="#ppt_y+1"/>
                                          </p:val>
                                        </p:tav>
                                        <p:tav tm="100000">
                                          <p:val>
                                            <p:strVal val="#ppt_y-.03"/>
                                          </p:val>
                                        </p:tav>
                                      </p:tavLst>
                                    </p:anim>
                                    <p:anim calcmode="lin" valueType="num">
                                      <p:cBhvr>
                                        <p:cTn id="289"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par>
                                <p:cTn id="290" presetID="37" presetClass="entr" presetSubtype="0" fill="hold" nodeType="withEffect">
                                  <p:stCondLst>
                                    <p:cond delay="100"/>
                                  </p:stCondLst>
                                  <p:childTnLst>
                                    <p:set>
                                      <p:cBhvr>
                                        <p:cTn id="291" dur="1" fill="hold">
                                          <p:stCondLst>
                                            <p:cond delay="0"/>
                                          </p:stCondLst>
                                        </p:cTn>
                                        <p:tgtEl>
                                          <p:spTgt spid="77"/>
                                        </p:tgtEl>
                                        <p:attrNameLst>
                                          <p:attrName>style.visibility</p:attrName>
                                        </p:attrNameLst>
                                      </p:cBhvr>
                                      <p:to>
                                        <p:strVal val="visible"/>
                                      </p:to>
                                    </p:set>
                                    <p:animEffect transition="in" filter="fade">
                                      <p:cBhvr>
                                        <p:cTn id="292" dur="1000"/>
                                        <p:tgtEl>
                                          <p:spTgt spid="77"/>
                                        </p:tgtEl>
                                      </p:cBhvr>
                                    </p:animEffect>
                                    <p:anim calcmode="lin" valueType="num">
                                      <p:cBhvr>
                                        <p:cTn id="293" dur="1000" fill="hold"/>
                                        <p:tgtEl>
                                          <p:spTgt spid="77"/>
                                        </p:tgtEl>
                                        <p:attrNameLst>
                                          <p:attrName>ppt_x</p:attrName>
                                        </p:attrNameLst>
                                      </p:cBhvr>
                                      <p:tavLst>
                                        <p:tav tm="0">
                                          <p:val>
                                            <p:strVal val="#ppt_x"/>
                                          </p:val>
                                        </p:tav>
                                        <p:tav tm="100000">
                                          <p:val>
                                            <p:strVal val="#ppt_x"/>
                                          </p:val>
                                        </p:tav>
                                      </p:tavLst>
                                    </p:anim>
                                    <p:anim calcmode="lin" valueType="num">
                                      <p:cBhvr>
                                        <p:cTn id="294" dur="900" decel="100000" fill="hold"/>
                                        <p:tgtEl>
                                          <p:spTgt spid="77"/>
                                        </p:tgtEl>
                                        <p:attrNameLst>
                                          <p:attrName>ppt_y</p:attrName>
                                        </p:attrNameLst>
                                      </p:cBhvr>
                                      <p:tavLst>
                                        <p:tav tm="0">
                                          <p:val>
                                            <p:strVal val="#ppt_y+1"/>
                                          </p:val>
                                        </p:tav>
                                        <p:tav tm="100000">
                                          <p:val>
                                            <p:strVal val="#ppt_y-.03"/>
                                          </p:val>
                                        </p:tav>
                                      </p:tavLst>
                                    </p:anim>
                                    <p:anim calcmode="lin" valueType="num">
                                      <p:cBhvr>
                                        <p:cTn id="295" dur="100" accel="100000" fill="hold">
                                          <p:stCondLst>
                                            <p:cond delay="900"/>
                                          </p:stCondLst>
                                        </p:cTn>
                                        <p:tgtEl>
                                          <p:spTgt spid="7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32" grpId="0" animBg="1"/>
      <p:bldP spid="73" grpId="0"/>
      <p:bldP spid="75" grpId="0" animBg="1"/>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latin typeface="Trebuchet MS"/>
                <a:cs typeface="Trebuchet MS"/>
              </a:rPr>
              <a:t>Blog post </a:t>
            </a:r>
            <a:r>
              <a:rPr lang="en-US" noProof="0" dirty="0" smtClean="0">
                <a:latin typeface="Trebuchet MS"/>
                <a:cs typeface="Trebuchet MS"/>
              </a:rPr>
              <a:t>I’ve extended for this following </a:t>
            </a:r>
            <a:r>
              <a:rPr lang="en-US" noProof="0" dirty="0" smtClean="0">
                <a:latin typeface="Trebuchet MS"/>
                <a:cs typeface="Trebuchet MS"/>
              </a:rPr>
              <a:t>for this talk</a:t>
            </a:r>
            <a:endParaRPr lang="en-US" noProof="0" dirty="0">
              <a:latin typeface="Trebuchet MS"/>
              <a:cs typeface="Trebuchet MS"/>
            </a:endParaRPr>
          </a:p>
        </p:txBody>
      </p:sp>
      <p:sp>
        <p:nvSpPr>
          <p:cNvPr id="5" name="Rectangle 4"/>
          <p:cNvSpPr/>
          <p:nvPr/>
        </p:nvSpPr>
        <p:spPr>
          <a:xfrm>
            <a:off x="1600200" y="4095750"/>
            <a:ext cx="6553200" cy="1538883"/>
          </a:xfrm>
          <a:prstGeom prst="rect">
            <a:avLst/>
          </a:prstGeom>
        </p:spPr>
        <p:txBody>
          <a:bodyPr wrap="square">
            <a:spAutoFit/>
          </a:bodyPr>
          <a:lstStyle/>
          <a:p>
            <a:r>
              <a:rPr lang="en-US" sz="1800" dirty="0" smtClean="0"/>
              <a:t>Docker Service Discovery Using </a:t>
            </a:r>
            <a:r>
              <a:rPr lang="en-US" sz="1800" dirty="0" err="1" smtClean="0"/>
              <a:t>Etcd</a:t>
            </a:r>
            <a:r>
              <a:rPr lang="en-US" sz="1800" dirty="0" smtClean="0"/>
              <a:t> and </a:t>
            </a:r>
            <a:r>
              <a:rPr lang="en-US" sz="1800" dirty="0" err="1" smtClean="0"/>
              <a:t>Haproxy</a:t>
            </a:r>
            <a:r>
              <a:rPr lang="en-US" sz="1800" dirty="0" smtClean="0"/>
              <a:t> </a:t>
            </a:r>
          </a:p>
          <a:p>
            <a:r>
              <a:rPr lang="en-US" sz="1800" dirty="0" smtClean="0">
                <a:hlinkClick r:id="rId3"/>
              </a:rPr>
              <a:t>http</a:t>
            </a:r>
            <a:r>
              <a:rPr lang="en-US" sz="1800" dirty="0">
                <a:hlinkClick r:id="rId3"/>
              </a:rPr>
              <a:t>://jasonwilder.com/blog/2014/07/15/docker-service-discovery</a:t>
            </a:r>
            <a:r>
              <a:rPr lang="en-US" sz="1800" dirty="0" smtClean="0">
                <a:hlinkClick r:id="rId3"/>
              </a:rPr>
              <a:t>/</a:t>
            </a:r>
            <a:endParaRPr lang="en-US" sz="1800" dirty="0" smtClean="0"/>
          </a:p>
          <a:p>
            <a:endParaRPr lang="en-US" sz="2000" dirty="0"/>
          </a:p>
          <a:p>
            <a:endParaRPr lang="en-US" sz="2000" dirty="0"/>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720090"/>
            <a:ext cx="5956378" cy="329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3148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 y="1652649"/>
            <a:ext cx="2819400" cy="3205100"/>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lgn="ctr"/>
            <a:r>
              <a:rPr lang="en-US" sz="1800" b="1" dirty="0" smtClean="0"/>
              <a:t>Availability Zone A</a:t>
            </a:r>
            <a:endParaRPr lang="en-US" sz="1800" b="1" dirty="0"/>
          </a:p>
        </p:txBody>
      </p:sp>
      <p:sp>
        <p:nvSpPr>
          <p:cNvPr id="8" name="Rectangle 7"/>
          <p:cNvSpPr/>
          <p:nvPr/>
        </p:nvSpPr>
        <p:spPr>
          <a:xfrm>
            <a:off x="3414200" y="1347849"/>
            <a:ext cx="2329180" cy="6096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smtClean="0"/>
              <a:t>Load Balancer</a:t>
            </a:r>
          </a:p>
          <a:p>
            <a:pPr algn="ctr"/>
            <a:r>
              <a:rPr lang="en-US" sz="1200" b="1" dirty="0" smtClean="0"/>
              <a:t>HA Proxy</a:t>
            </a:r>
            <a:endParaRPr lang="en-US" sz="1200" b="1" dirty="0"/>
          </a:p>
        </p:txBody>
      </p:sp>
      <p:sp>
        <p:nvSpPr>
          <p:cNvPr id="9" name="Rectangle 8"/>
          <p:cNvSpPr/>
          <p:nvPr/>
        </p:nvSpPr>
        <p:spPr>
          <a:xfrm>
            <a:off x="3414200" y="2616962"/>
            <a:ext cx="2329180" cy="609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smtClean="0"/>
              <a:t>Service Discovery</a:t>
            </a:r>
          </a:p>
          <a:p>
            <a:pPr algn="ctr"/>
            <a:r>
              <a:rPr lang="en-US" sz="1200" b="1" dirty="0" err="1" smtClean="0"/>
              <a:t>etcd</a:t>
            </a:r>
            <a:endParaRPr lang="en-US" sz="1200" b="1" dirty="0"/>
          </a:p>
        </p:txBody>
      </p:sp>
      <p:sp>
        <p:nvSpPr>
          <p:cNvPr id="10" name="Rectangle 9"/>
          <p:cNvSpPr/>
          <p:nvPr/>
        </p:nvSpPr>
        <p:spPr>
          <a:xfrm>
            <a:off x="409380" y="3909822"/>
            <a:ext cx="2329180" cy="6096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err="1" smtClean="0"/>
              <a:t>NoSQL</a:t>
            </a:r>
            <a:r>
              <a:rPr lang="en-US" sz="1800" b="1" dirty="0" smtClean="0"/>
              <a:t> Database</a:t>
            </a:r>
          </a:p>
          <a:p>
            <a:pPr algn="ctr"/>
            <a:r>
              <a:rPr lang="en-US" sz="1200" b="1" dirty="0" err="1" smtClean="0"/>
              <a:t>Couchbase</a:t>
            </a:r>
            <a:endParaRPr lang="en-US" sz="1200" b="1" dirty="0"/>
          </a:p>
        </p:txBody>
      </p:sp>
      <p:sp>
        <p:nvSpPr>
          <p:cNvPr id="11" name="Rectangle 10"/>
          <p:cNvSpPr/>
          <p:nvPr/>
        </p:nvSpPr>
        <p:spPr>
          <a:xfrm>
            <a:off x="409380" y="2616962"/>
            <a:ext cx="2329180" cy="6096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smtClean="0"/>
              <a:t>Application</a:t>
            </a:r>
            <a:endParaRPr lang="en-US" sz="1800" b="1" dirty="0"/>
          </a:p>
        </p:txBody>
      </p:sp>
      <p:cxnSp>
        <p:nvCxnSpPr>
          <p:cNvPr id="13" name="Straight Connector 12"/>
          <p:cNvCxnSpPr>
            <a:stCxn id="8" idx="2"/>
            <a:endCxn id="9" idx="0"/>
          </p:cNvCxnSpPr>
          <p:nvPr/>
        </p:nvCxnSpPr>
        <p:spPr>
          <a:xfrm>
            <a:off x="4578790" y="1957449"/>
            <a:ext cx="0" cy="659513"/>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1"/>
            <a:endCxn id="11" idx="0"/>
          </p:cNvCxnSpPr>
          <p:nvPr/>
        </p:nvCxnSpPr>
        <p:spPr>
          <a:xfrm flipH="1">
            <a:off x="1573970" y="1652649"/>
            <a:ext cx="1840230" cy="964313"/>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1" idx="3"/>
            <a:endCxn id="9" idx="1"/>
          </p:cNvCxnSpPr>
          <p:nvPr/>
        </p:nvCxnSpPr>
        <p:spPr>
          <a:xfrm>
            <a:off x="2738560" y="2921762"/>
            <a:ext cx="675640" cy="0"/>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 idx="2"/>
            <a:endCxn id="10" idx="0"/>
          </p:cNvCxnSpPr>
          <p:nvPr/>
        </p:nvCxnSpPr>
        <p:spPr>
          <a:xfrm>
            <a:off x="1573970" y="3226562"/>
            <a:ext cx="0" cy="683260"/>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rotWithShape="1">
          <a:blip r:embed="rId3"/>
          <a:srcRect l="1643" t="24361" r="85923" b="63459"/>
          <a:stretch/>
        </p:blipFill>
        <p:spPr>
          <a:xfrm>
            <a:off x="4386258" y="285750"/>
            <a:ext cx="384048" cy="384048"/>
          </a:xfrm>
          <a:prstGeom prst="rect">
            <a:avLst/>
          </a:prstGeom>
        </p:spPr>
      </p:pic>
      <p:cxnSp>
        <p:nvCxnSpPr>
          <p:cNvPr id="40" name="Straight Connector 39"/>
          <p:cNvCxnSpPr>
            <a:stCxn id="39" idx="2"/>
            <a:endCxn id="8" idx="0"/>
          </p:cNvCxnSpPr>
          <p:nvPr/>
        </p:nvCxnSpPr>
        <p:spPr>
          <a:xfrm>
            <a:off x="4578282" y="669798"/>
            <a:ext cx="508" cy="678051"/>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5248080" y="2826707"/>
            <a:ext cx="523680" cy="523680"/>
          </a:xfrm>
          <a:prstGeom prst="rect">
            <a:avLst/>
          </a:prstGeom>
        </p:spPr>
      </p:pic>
      <p:pic>
        <p:nvPicPr>
          <p:cNvPr id="16" name="Picture 15"/>
          <p:cNvPicPr>
            <a:picLocks noChangeAspect="1"/>
          </p:cNvPicPr>
          <p:nvPr/>
        </p:nvPicPr>
        <p:blipFill>
          <a:blip r:embed="rId4"/>
          <a:stretch>
            <a:fillRect/>
          </a:stretch>
        </p:blipFill>
        <p:spPr>
          <a:xfrm>
            <a:off x="5248080" y="1570612"/>
            <a:ext cx="523680" cy="523680"/>
          </a:xfrm>
          <a:prstGeom prst="rect">
            <a:avLst/>
          </a:prstGeom>
        </p:spPr>
      </p:pic>
      <p:pic>
        <p:nvPicPr>
          <p:cNvPr id="18" name="Picture 17"/>
          <p:cNvPicPr>
            <a:picLocks noChangeAspect="1"/>
          </p:cNvPicPr>
          <p:nvPr/>
        </p:nvPicPr>
        <p:blipFill>
          <a:blip r:embed="rId4"/>
          <a:stretch>
            <a:fillRect/>
          </a:stretch>
        </p:blipFill>
        <p:spPr>
          <a:xfrm>
            <a:off x="2232245" y="2757681"/>
            <a:ext cx="523680" cy="523680"/>
          </a:xfrm>
          <a:prstGeom prst="rect">
            <a:avLst/>
          </a:prstGeom>
        </p:spPr>
      </p:pic>
      <p:pic>
        <p:nvPicPr>
          <p:cNvPr id="19" name="Picture 18"/>
          <p:cNvPicPr>
            <a:picLocks noChangeAspect="1"/>
          </p:cNvPicPr>
          <p:nvPr/>
        </p:nvPicPr>
        <p:blipFill>
          <a:blip r:embed="rId4"/>
          <a:stretch>
            <a:fillRect/>
          </a:stretch>
        </p:blipFill>
        <p:spPr>
          <a:xfrm>
            <a:off x="2260625" y="4095750"/>
            <a:ext cx="523680" cy="523680"/>
          </a:xfrm>
          <a:prstGeom prst="rect">
            <a:avLst/>
          </a:prstGeom>
        </p:spPr>
      </p:pic>
      <p:sp>
        <p:nvSpPr>
          <p:cNvPr id="20" name="Title 1"/>
          <p:cNvSpPr>
            <a:spLocks noGrp="1"/>
          </p:cNvSpPr>
          <p:nvPr>
            <p:ph type="title"/>
          </p:nvPr>
        </p:nvSpPr>
        <p:spPr>
          <a:xfrm>
            <a:off x="276225" y="133350"/>
            <a:ext cx="8134350" cy="459581"/>
          </a:xfrm>
        </p:spPr>
        <p:txBody>
          <a:bodyPr/>
          <a:lstStyle/>
          <a:p>
            <a:r>
              <a:rPr lang="en-US" noProof="0" dirty="0" err="1" smtClean="0">
                <a:latin typeface="Trebuchet MS"/>
                <a:cs typeface="Trebuchet MS"/>
              </a:rPr>
              <a:t>Dockerized</a:t>
            </a:r>
            <a:r>
              <a:rPr lang="en-US" noProof="0" dirty="0" smtClean="0">
                <a:latin typeface="Trebuchet MS"/>
                <a:cs typeface="Trebuchet MS"/>
              </a:rPr>
              <a:t> App in Prod</a:t>
            </a:r>
            <a:endParaRPr lang="en-US" noProof="0" dirty="0">
              <a:latin typeface="Trebuchet MS"/>
              <a:cs typeface="Trebuchet MS"/>
            </a:endParaRPr>
          </a:p>
        </p:txBody>
      </p:sp>
    </p:spTree>
    <p:extLst>
      <p:ext uri="{BB962C8B-B14F-4D97-AF65-F5344CB8AC3E}">
        <p14:creationId xmlns:p14="http://schemas.microsoft.com/office/powerpoint/2010/main" val="21800780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6184070" y="1652649"/>
            <a:ext cx="2819400" cy="3205100"/>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lgn="ctr"/>
            <a:r>
              <a:rPr lang="en-US" sz="1800" b="1" dirty="0"/>
              <a:t>Availability Zone B</a:t>
            </a:r>
          </a:p>
        </p:txBody>
      </p:sp>
      <p:sp>
        <p:nvSpPr>
          <p:cNvPr id="47" name="Rectangle 46"/>
          <p:cNvSpPr/>
          <p:nvPr/>
        </p:nvSpPr>
        <p:spPr>
          <a:xfrm>
            <a:off x="152400" y="1652649"/>
            <a:ext cx="2819400" cy="3205100"/>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lgn="ctr"/>
            <a:r>
              <a:rPr lang="en-US" sz="1800" b="1" dirty="0" smtClean="0"/>
              <a:t>Availability Zone A</a:t>
            </a:r>
            <a:endParaRPr lang="en-US" sz="1800" b="1" dirty="0"/>
          </a:p>
        </p:txBody>
      </p:sp>
      <p:sp>
        <p:nvSpPr>
          <p:cNvPr id="8" name="Rectangle 7"/>
          <p:cNvSpPr/>
          <p:nvPr/>
        </p:nvSpPr>
        <p:spPr>
          <a:xfrm>
            <a:off x="3414200" y="1347849"/>
            <a:ext cx="2329180" cy="6096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smtClean="0"/>
              <a:t>Load Balancer</a:t>
            </a:r>
          </a:p>
          <a:p>
            <a:pPr algn="ctr"/>
            <a:r>
              <a:rPr lang="en-US" sz="1200" b="1" dirty="0" smtClean="0"/>
              <a:t>HA Proxy</a:t>
            </a:r>
            <a:endParaRPr lang="en-US" sz="1200" b="1" dirty="0"/>
          </a:p>
        </p:txBody>
      </p:sp>
      <p:sp>
        <p:nvSpPr>
          <p:cNvPr id="9" name="Rectangle 8"/>
          <p:cNvSpPr/>
          <p:nvPr/>
        </p:nvSpPr>
        <p:spPr>
          <a:xfrm>
            <a:off x="3414200" y="2616962"/>
            <a:ext cx="2329180" cy="609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smtClean="0"/>
              <a:t>Service Discovery</a:t>
            </a:r>
          </a:p>
          <a:p>
            <a:pPr algn="ctr"/>
            <a:r>
              <a:rPr lang="en-US" sz="1200" b="1" dirty="0" err="1" smtClean="0"/>
              <a:t>etcd</a:t>
            </a:r>
            <a:endParaRPr lang="en-US" sz="1200" b="1" dirty="0"/>
          </a:p>
        </p:txBody>
      </p:sp>
      <p:sp>
        <p:nvSpPr>
          <p:cNvPr id="10" name="Rectangle 9"/>
          <p:cNvSpPr/>
          <p:nvPr/>
        </p:nvSpPr>
        <p:spPr>
          <a:xfrm>
            <a:off x="409380" y="3909822"/>
            <a:ext cx="2329180" cy="6096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err="1" smtClean="0"/>
              <a:t>NoSQL</a:t>
            </a:r>
            <a:r>
              <a:rPr lang="en-US" sz="1800" b="1" dirty="0" smtClean="0"/>
              <a:t> Database</a:t>
            </a:r>
          </a:p>
          <a:p>
            <a:pPr algn="ctr"/>
            <a:r>
              <a:rPr lang="en-US" sz="1200" b="1" dirty="0" err="1" smtClean="0"/>
              <a:t>Couchbase</a:t>
            </a:r>
            <a:endParaRPr lang="en-US" sz="1200" b="1" dirty="0"/>
          </a:p>
        </p:txBody>
      </p:sp>
      <p:sp>
        <p:nvSpPr>
          <p:cNvPr id="11" name="Rectangle 10"/>
          <p:cNvSpPr/>
          <p:nvPr/>
        </p:nvSpPr>
        <p:spPr>
          <a:xfrm>
            <a:off x="409380" y="2616962"/>
            <a:ext cx="2329180" cy="6096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smtClean="0"/>
              <a:t>Application</a:t>
            </a:r>
            <a:endParaRPr lang="en-US" sz="1800" b="1" dirty="0"/>
          </a:p>
        </p:txBody>
      </p:sp>
      <p:sp>
        <p:nvSpPr>
          <p:cNvPr id="12" name="Rectangle 11"/>
          <p:cNvSpPr/>
          <p:nvPr/>
        </p:nvSpPr>
        <p:spPr>
          <a:xfrm>
            <a:off x="6429180" y="2616962"/>
            <a:ext cx="2329180" cy="6096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smtClean="0"/>
              <a:t>Application</a:t>
            </a:r>
            <a:endParaRPr lang="en-US" sz="1800" b="1" dirty="0"/>
          </a:p>
        </p:txBody>
      </p:sp>
      <p:cxnSp>
        <p:nvCxnSpPr>
          <p:cNvPr id="13" name="Straight Connector 12"/>
          <p:cNvCxnSpPr>
            <a:stCxn id="8" idx="2"/>
            <a:endCxn id="9" idx="0"/>
          </p:cNvCxnSpPr>
          <p:nvPr/>
        </p:nvCxnSpPr>
        <p:spPr>
          <a:xfrm>
            <a:off x="4578790" y="1957449"/>
            <a:ext cx="0" cy="659513"/>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 idx="1"/>
            <a:endCxn id="11" idx="0"/>
          </p:cNvCxnSpPr>
          <p:nvPr/>
        </p:nvCxnSpPr>
        <p:spPr>
          <a:xfrm flipH="1">
            <a:off x="1573970" y="1652649"/>
            <a:ext cx="1840230" cy="964313"/>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8" idx="3"/>
            <a:endCxn id="12" idx="0"/>
          </p:cNvCxnSpPr>
          <p:nvPr/>
        </p:nvCxnSpPr>
        <p:spPr>
          <a:xfrm>
            <a:off x="5743380" y="1652649"/>
            <a:ext cx="1850390" cy="964313"/>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1" idx="3"/>
            <a:endCxn id="9" idx="1"/>
          </p:cNvCxnSpPr>
          <p:nvPr/>
        </p:nvCxnSpPr>
        <p:spPr>
          <a:xfrm>
            <a:off x="2738560" y="2921762"/>
            <a:ext cx="675640" cy="0"/>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2" idx="1"/>
            <a:endCxn id="9" idx="3"/>
          </p:cNvCxnSpPr>
          <p:nvPr/>
        </p:nvCxnSpPr>
        <p:spPr>
          <a:xfrm flipH="1">
            <a:off x="5743380" y="2921762"/>
            <a:ext cx="685800" cy="0"/>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429180" y="3909822"/>
            <a:ext cx="2329180" cy="6096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800" b="1" dirty="0" err="1" smtClean="0"/>
              <a:t>NoSQL</a:t>
            </a:r>
            <a:r>
              <a:rPr lang="en-US" sz="1800" b="1" dirty="0" smtClean="0"/>
              <a:t> Database</a:t>
            </a:r>
          </a:p>
          <a:p>
            <a:pPr algn="ctr"/>
            <a:r>
              <a:rPr lang="en-US" sz="1200" b="1" dirty="0" err="1" smtClean="0"/>
              <a:t>Couchbase</a:t>
            </a:r>
            <a:endParaRPr lang="en-US" sz="1200" b="1" dirty="0"/>
          </a:p>
        </p:txBody>
      </p:sp>
      <p:cxnSp>
        <p:nvCxnSpPr>
          <p:cNvPr id="33" name="Straight Connector 32"/>
          <p:cNvCxnSpPr>
            <a:stCxn id="11" idx="2"/>
            <a:endCxn id="10" idx="0"/>
          </p:cNvCxnSpPr>
          <p:nvPr/>
        </p:nvCxnSpPr>
        <p:spPr>
          <a:xfrm>
            <a:off x="1573970" y="3226562"/>
            <a:ext cx="0" cy="683260"/>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2" idx="2"/>
            <a:endCxn id="32" idx="0"/>
          </p:cNvCxnSpPr>
          <p:nvPr/>
        </p:nvCxnSpPr>
        <p:spPr>
          <a:xfrm>
            <a:off x="7593770" y="3226562"/>
            <a:ext cx="0" cy="683260"/>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rotWithShape="1">
          <a:blip r:embed="rId3"/>
          <a:srcRect l="1643" t="24361" r="85923" b="63459"/>
          <a:stretch/>
        </p:blipFill>
        <p:spPr>
          <a:xfrm>
            <a:off x="4386258" y="285750"/>
            <a:ext cx="384048" cy="384048"/>
          </a:xfrm>
          <a:prstGeom prst="rect">
            <a:avLst/>
          </a:prstGeom>
        </p:spPr>
      </p:pic>
      <p:cxnSp>
        <p:nvCxnSpPr>
          <p:cNvPr id="40" name="Straight Connector 39"/>
          <p:cNvCxnSpPr>
            <a:stCxn id="39" idx="2"/>
            <a:endCxn id="8" idx="0"/>
          </p:cNvCxnSpPr>
          <p:nvPr/>
        </p:nvCxnSpPr>
        <p:spPr>
          <a:xfrm>
            <a:off x="4578282" y="669798"/>
            <a:ext cx="508" cy="678051"/>
          </a:xfrm>
          <a:prstGeom prst="line">
            <a:avLst/>
          </a:prstGeom>
          <a:ln>
            <a:solidFill>
              <a:schemeClr val="bg2"/>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32" idx="1"/>
          </p:cNvCxnSpPr>
          <p:nvPr/>
        </p:nvCxnSpPr>
        <p:spPr>
          <a:xfrm flipV="1">
            <a:off x="2738560" y="4214622"/>
            <a:ext cx="3690620" cy="33528"/>
          </a:xfrm>
          <a:prstGeom prst="line">
            <a:avLst/>
          </a:prstGeom>
          <a:ln>
            <a:solidFill>
              <a:schemeClr val="bg2"/>
            </a:solidFill>
            <a:headEnd type="triangle" w="lg" len="med"/>
            <a:tailEnd type="triangle" w="lg"/>
          </a:ln>
          <a:effectLst/>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4"/>
          <a:stretch>
            <a:fillRect/>
          </a:stretch>
        </p:blipFill>
        <p:spPr>
          <a:xfrm>
            <a:off x="2232245" y="2757681"/>
            <a:ext cx="523680" cy="523680"/>
          </a:xfrm>
          <a:prstGeom prst="rect">
            <a:avLst/>
          </a:prstGeom>
        </p:spPr>
      </p:pic>
      <p:pic>
        <p:nvPicPr>
          <p:cNvPr id="22" name="Picture 21"/>
          <p:cNvPicPr>
            <a:picLocks noChangeAspect="1"/>
          </p:cNvPicPr>
          <p:nvPr/>
        </p:nvPicPr>
        <p:blipFill>
          <a:blip r:embed="rId4"/>
          <a:stretch>
            <a:fillRect/>
          </a:stretch>
        </p:blipFill>
        <p:spPr>
          <a:xfrm>
            <a:off x="2238815" y="4033938"/>
            <a:ext cx="523680" cy="523680"/>
          </a:xfrm>
          <a:prstGeom prst="rect">
            <a:avLst/>
          </a:prstGeom>
        </p:spPr>
      </p:pic>
      <p:pic>
        <p:nvPicPr>
          <p:cNvPr id="24" name="Picture 23"/>
          <p:cNvPicPr>
            <a:picLocks noChangeAspect="1"/>
          </p:cNvPicPr>
          <p:nvPr/>
        </p:nvPicPr>
        <p:blipFill>
          <a:blip r:embed="rId4"/>
          <a:stretch>
            <a:fillRect/>
          </a:stretch>
        </p:blipFill>
        <p:spPr>
          <a:xfrm>
            <a:off x="8233215" y="4072134"/>
            <a:ext cx="523680" cy="523680"/>
          </a:xfrm>
          <a:prstGeom prst="rect">
            <a:avLst/>
          </a:prstGeom>
        </p:spPr>
      </p:pic>
      <p:pic>
        <p:nvPicPr>
          <p:cNvPr id="25" name="Picture 24"/>
          <p:cNvPicPr>
            <a:picLocks noChangeAspect="1"/>
          </p:cNvPicPr>
          <p:nvPr/>
        </p:nvPicPr>
        <p:blipFill>
          <a:blip r:embed="rId4"/>
          <a:stretch>
            <a:fillRect/>
          </a:stretch>
        </p:blipFill>
        <p:spPr>
          <a:xfrm>
            <a:off x="5219700" y="2800350"/>
            <a:ext cx="523680" cy="523680"/>
          </a:xfrm>
          <a:prstGeom prst="rect">
            <a:avLst/>
          </a:prstGeom>
        </p:spPr>
      </p:pic>
      <p:pic>
        <p:nvPicPr>
          <p:cNvPr id="26" name="Picture 25"/>
          <p:cNvPicPr>
            <a:picLocks noChangeAspect="1"/>
          </p:cNvPicPr>
          <p:nvPr/>
        </p:nvPicPr>
        <p:blipFill>
          <a:blip r:embed="rId4"/>
          <a:stretch>
            <a:fillRect/>
          </a:stretch>
        </p:blipFill>
        <p:spPr>
          <a:xfrm>
            <a:off x="5219700" y="1504950"/>
            <a:ext cx="523680" cy="523680"/>
          </a:xfrm>
          <a:prstGeom prst="rect">
            <a:avLst/>
          </a:prstGeom>
        </p:spPr>
      </p:pic>
      <p:pic>
        <p:nvPicPr>
          <p:cNvPr id="28" name="Picture 27"/>
          <p:cNvPicPr>
            <a:picLocks noChangeAspect="1"/>
          </p:cNvPicPr>
          <p:nvPr/>
        </p:nvPicPr>
        <p:blipFill>
          <a:blip r:embed="rId4"/>
          <a:stretch>
            <a:fillRect/>
          </a:stretch>
        </p:blipFill>
        <p:spPr>
          <a:xfrm>
            <a:off x="8203175" y="2797937"/>
            <a:ext cx="523680" cy="523680"/>
          </a:xfrm>
          <a:prstGeom prst="rect">
            <a:avLst/>
          </a:prstGeom>
        </p:spPr>
      </p:pic>
      <p:sp>
        <p:nvSpPr>
          <p:cNvPr id="29" name="Title 1"/>
          <p:cNvSpPr>
            <a:spLocks noGrp="1"/>
          </p:cNvSpPr>
          <p:nvPr>
            <p:ph type="title"/>
          </p:nvPr>
        </p:nvSpPr>
        <p:spPr>
          <a:xfrm>
            <a:off x="276225" y="133350"/>
            <a:ext cx="8134350" cy="459581"/>
          </a:xfrm>
        </p:spPr>
        <p:txBody>
          <a:bodyPr/>
          <a:lstStyle/>
          <a:p>
            <a:r>
              <a:rPr lang="en-US" dirty="0" smtClean="0">
                <a:latin typeface="Trebuchet MS"/>
                <a:cs typeface="Trebuchet MS"/>
              </a:rPr>
              <a:t>Multi AZ </a:t>
            </a:r>
            <a:r>
              <a:rPr lang="en-US" dirty="0" err="1" smtClean="0">
                <a:latin typeface="Trebuchet MS"/>
                <a:cs typeface="Trebuchet MS"/>
              </a:rPr>
              <a:t>Dockerized</a:t>
            </a:r>
            <a:r>
              <a:rPr lang="en-US" dirty="0" smtClean="0">
                <a:latin typeface="Trebuchet MS"/>
                <a:cs typeface="Trebuchet MS"/>
              </a:rPr>
              <a:t> App</a:t>
            </a:r>
            <a:endParaRPr lang="en-US" noProof="0" dirty="0">
              <a:latin typeface="Trebuchet MS"/>
              <a:cs typeface="Trebuchet MS"/>
            </a:endParaRPr>
          </a:p>
        </p:txBody>
      </p:sp>
    </p:spTree>
    <p:extLst>
      <p:ext uri="{BB962C8B-B14F-4D97-AF65-F5344CB8AC3E}">
        <p14:creationId xmlns:p14="http://schemas.microsoft.com/office/powerpoint/2010/main" val="26588355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133350"/>
            <a:ext cx="8134350" cy="459581"/>
          </a:xfrm>
        </p:spPr>
        <p:txBody>
          <a:bodyPr/>
          <a:lstStyle/>
          <a:p>
            <a:r>
              <a:rPr lang="en-US" noProof="0" dirty="0" smtClean="0">
                <a:latin typeface="Trebuchet MS"/>
                <a:cs typeface="Trebuchet MS"/>
              </a:rPr>
              <a:t>Comparison</a:t>
            </a:r>
            <a:endParaRPr lang="en-US" noProof="0" dirty="0">
              <a:latin typeface="Trebuchet MS"/>
              <a:cs typeface="Trebuchet MS"/>
            </a:endParaRPr>
          </a:p>
        </p:txBody>
      </p:sp>
      <p:sp>
        <p:nvSpPr>
          <p:cNvPr id="5" name="TextBox 4"/>
          <p:cNvSpPr txBox="1"/>
          <p:nvPr/>
        </p:nvSpPr>
        <p:spPr>
          <a:xfrm>
            <a:off x="1752600" y="742950"/>
            <a:ext cx="762000" cy="252412"/>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600" dirty="0" smtClean="0"/>
              <a:t>Before</a:t>
            </a:r>
            <a:endParaRPr lang="en-US" sz="1600" dirty="0" smtClean="0"/>
          </a:p>
        </p:txBody>
      </p:sp>
      <p:sp>
        <p:nvSpPr>
          <p:cNvPr id="22" name="TextBox 21"/>
          <p:cNvSpPr txBox="1"/>
          <p:nvPr/>
        </p:nvSpPr>
        <p:spPr>
          <a:xfrm>
            <a:off x="6705600" y="742950"/>
            <a:ext cx="762000" cy="252412"/>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600" dirty="0" smtClean="0"/>
              <a:t>After</a:t>
            </a:r>
            <a:endParaRPr lang="en-US" sz="1600" dirty="0" smtClean="0"/>
          </a:p>
        </p:txBody>
      </p:sp>
      <p:cxnSp>
        <p:nvCxnSpPr>
          <p:cNvPr id="10" name="Straight Connector 9"/>
          <p:cNvCxnSpPr/>
          <p:nvPr/>
        </p:nvCxnSpPr>
        <p:spPr>
          <a:xfrm>
            <a:off x="4343400" y="361950"/>
            <a:ext cx="0" cy="5334000"/>
          </a:xfrm>
          <a:prstGeom prst="line">
            <a:avLst/>
          </a:prstGeom>
          <a:ln>
            <a:tailEnd type="arrow"/>
          </a:ln>
          <a:effectLst/>
        </p:spPr>
        <p:style>
          <a:lnRef idx="2">
            <a:schemeClr val="accent1"/>
          </a:lnRef>
          <a:fillRef idx="0">
            <a:schemeClr val="accent1"/>
          </a:fillRef>
          <a:effectRef idx="1">
            <a:schemeClr val="accent1"/>
          </a:effectRef>
          <a:fontRef idx="minor">
            <a:schemeClr val="tx1"/>
          </a:fontRef>
        </p:style>
      </p:cxnSp>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588" y="1462087"/>
            <a:ext cx="4630412"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71" y="1307305"/>
            <a:ext cx="3387455" cy="2757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8"/>
          <p:cNvPicPr>
            <a:picLocks noChangeAspect="1"/>
          </p:cNvPicPr>
          <p:nvPr/>
        </p:nvPicPr>
        <p:blipFill>
          <a:blip r:embed="rId5"/>
          <a:stretch>
            <a:fillRect/>
          </a:stretch>
        </p:blipFill>
        <p:spPr>
          <a:xfrm>
            <a:off x="1752600" y="2888601"/>
            <a:ext cx="261840" cy="261840"/>
          </a:xfrm>
          <a:prstGeom prst="rect">
            <a:avLst/>
          </a:prstGeom>
        </p:spPr>
      </p:pic>
      <p:pic>
        <p:nvPicPr>
          <p:cNvPr id="37" name="Picture 36"/>
          <p:cNvPicPr>
            <a:picLocks noChangeAspect="1"/>
          </p:cNvPicPr>
          <p:nvPr/>
        </p:nvPicPr>
        <p:blipFill>
          <a:blip r:embed="rId5"/>
          <a:stretch>
            <a:fillRect/>
          </a:stretch>
        </p:blipFill>
        <p:spPr>
          <a:xfrm>
            <a:off x="1721595" y="3645838"/>
            <a:ext cx="261840" cy="261840"/>
          </a:xfrm>
          <a:prstGeom prst="rect">
            <a:avLst/>
          </a:prstGeom>
        </p:spPr>
      </p:pic>
      <p:pic>
        <p:nvPicPr>
          <p:cNvPr id="38" name="Picture 37"/>
          <p:cNvPicPr>
            <a:picLocks noChangeAspect="1"/>
          </p:cNvPicPr>
          <p:nvPr/>
        </p:nvPicPr>
        <p:blipFill>
          <a:blip r:embed="rId5"/>
          <a:stretch>
            <a:fillRect/>
          </a:stretch>
        </p:blipFill>
        <p:spPr>
          <a:xfrm>
            <a:off x="3429000" y="2888601"/>
            <a:ext cx="261840" cy="261840"/>
          </a:xfrm>
          <a:prstGeom prst="rect">
            <a:avLst/>
          </a:prstGeom>
        </p:spPr>
      </p:pic>
      <p:pic>
        <p:nvPicPr>
          <p:cNvPr id="39" name="Picture 38"/>
          <p:cNvPicPr>
            <a:picLocks noChangeAspect="1"/>
          </p:cNvPicPr>
          <p:nvPr/>
        </p:nvPicPr>
        <p:blipFill>
          <a:blip r:embed="rId5"/>
          <a:stretch>
            <a:fillRect/>
          </a:stretch>
        </p:blipFill>
        <p:spPr>
          <a:xfrm>
            <a:off x="3450285" y="2114550"/>
            <a:ext cx="261840" cy="261840"/>
          </a:xfrm>
          <a:prstGeom prst="rect">
            <a:avLst/>
          </a:prstGeom>
        </p:spPr>
      </p:pic>
      <p:pic>
        <p:nvPicPr>
          <p:cNvPr id="40" name="Picture 39"/>
          <p:cNvPicPr>
            <a:picLocks noChangeAspect="1"/>
          </p:cNvPicPr>
          <p:nvPr/>
        </p:nvPicPr>
        <p:blipFill>
          <a:blip r:embed="rId5"/>
          <a:stretch>
            <a:fillRect/>
          </a:stretch>
        </p:blipFill>
        <p:spPr>
          <a:xfrm>
            <a:off x="7203330" y="2197941"/>
            <a:ext cx="261840" cy="261840"/>
          </a:xfrm>
          <a:prstGeom prst="rect">
            <a:avLst/>
          </a:prstGeom>
        </p:spPr>
      </p:pic>
      <p:pic>
        <p:nvPicPr>
          <p:cNvPr id="41" name="Picture 40"/>
          <p:cNvPicPr>
            <a:picLocks noChangeAspect="1"/>
          </p:cNvPicPr>
          <p:nvPr/>
        </p:nvPicPr>
        <p:blipFill>
          <a:blip r:embed="rId5"/>
          <a:stretch>
            <a:fillRect/>
          </a:stretch>
        </p:blipFill>
        <p:spPr>
          <a:xfrm>
            <a:off x="5638800" y="2779257"/>
            <a:ext cx="261840" cy="261840"/>
          </a:xfrm>
          <a:prstGeom prst="rect">
            <a:avLst/>
          </a:prstGeom>
        </p:spPr>
      </p:pic>
      <p:pic>
        <p:nvPicPr>
          <p:cNvPr id="42" name="Picture 41"/>
          <p:cNvPicPr>
            <a:picLocks noChangeAspect="1"/>
          </p:cNvPicPr>
          <p:nvPr/>
        </p:nvPicPr>
        <p:blipFill>
          <a:blip r:embed="rId5"/>
          <a:stretch>
            <a:fillRect/>
          </a:stretch>
        </p:blipFill>
        <p:spPr>
          <a:xfrm>
            <a:off x="5638800" y="3495964"/>
            <a:ext cx="261840" cy="261840"/>
          </a:xfrm>
          <a:prstGeom prst="rect">
            <a:avLst/>
          </a:prstGeom>
        </p:spPr>
      </p:pic>
      <p:pic>
        <p:nvPicPr>
          <p:cNvPr id="43" name="Picture 42"/>
          <p:cNvPicPr>
            <a:picLocks noChangeAspect="1"/>
          </p:cNvPicPr>
          <p:nvPr/>
        </p:nvPicPr>
        <p:blipFill>
          <a:blip r:embed="rId5"/>
          <a:stretch>
            <a:fillRect/>
          </a:stretch>
        </p:blipFill>
        <p:spPr>
          <a:xfrm>
            <a:off x="8763000" y="3495964"/>
            <a:ext cx="261840" cy="261840"/>
          </a:xfrm>
          <a:prstGeom prst="rect">
            <a:avLst/>
          </a:prstGeom>
        </p:spPr>
      </p:pic>
      <p:pic>
        <p:nvPicPr>
          <p:cNvPr id="44" name="Picture 43"/>
          <p:cNvPicPr>
            <a:picLocks noChangeAspect="1"/>
          </p:cNvPicPr>
          <p:nvPr/>
        </p:nvPicPr>
        <p:blipFill>
          <a:blip r:embed="rId5"/>
          <a:stretch>
            <a:fillRect/>
          </a:stretch>
        </p:blipFill>
        <p:spPr>
          <a:xfrm>
            <a:off x="8763000" y="2796069"/>
            <a:ext cx="261840" cy="261840"/>
          </a:xfrm>
          <a:prstGeom prst="rect">
            <a:avLst/>
          </a:prstGeom>
        </p:spPr>
      </p:pic>
      <p:pic>
        <p:nvPicPr>
          <p:cNvPr id="45" name="Picture 44"/>
          <p:cNvPicPr>
            <a:picLocks noChangeAspect="1"/>
          </p:cNvPicPr>
          <p:nvPr/>
        </p:nvPicPr>
        <p:blipFill>
          <a:blip r:embed="rId5"/>
          <a:stretch>
            <a:fillRect/>
          </a:stretch>
        </p:blipFill>
        <p:spPr>
          <a:xfrm>
            <a:off x="7203330" y="2805690"/>
            <a:ext cx="261840" cy="261840"/>
          </a:xfrm>
          <a:prstGeom prst="rect">
            <a:avLst/>
          </a:prstGeom>
        </p:spPr>
      </p:pic>
    </p:spTree>
    <p:extLst>
      <p:ext uri="{BB962C8B-B14F-4D97-AF65-F5344CB8AC3E}">
        <p14:creationId xmlns:p14="http://schemas.microsoft.com/office/powerpoint/2010/main" val="1459279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133350"/>
            <a:ext cx="8134350" cy="459581"/>
          </a:xfrm>
        </p:spPr>
        <p:txBody>
          <a:bodyPr/>
          <a:lstStyle/>
          <a:p>
            <a:r>
              <a:rPr lang="en-US" noProof="0" dirty="0" smtClean="0">
                <a:latin typeface="Trebuchet MS"/>
                <a:cs typeface="Trebuchet MS"/>
              </a:rPr>
              <a:t>Load Balancer (</a:t>
            </a:r>
            <a:r>
              <a:rPr lang="en-US" noProof="0" dirty="0" err="1" smtClean="0">
                <a:latin typeface="Trebuchet MS"/>
                <a:cs typeface="Trebuchet MS"/>
              </a:rPr>
              <a:t>HAProxy</a:t>
            </a:r>
            <a:r>
              <a:rPr lang="en-US" noProof="0" dirty="0" smtClean="0">
                <a:latin typeface="Trebuchet MS"/>
                <a:cs typeface="Trebuchet MS"/>
              </a:rPr>
              <a:t>)</a:t>
            </a:r>
            <a:endParaRPr lang="en-US" noProof="0" dirty="0">
              <a:latin typeface="Trebuchet MS"/>
              <a:cs typeface="Trebuchet MS"/>
            </a:endParaRPr>
          </a:p>
        </p:txBody>
      </p:sp>
      <p:pic>
        <p:nvPicPr>
          <p:cNvPr id="21506" name="Picture 2" descr="C:\Users\nvaze\Desktop\does15\haproxy-befo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2950"/>
            <a:ext cx="8763000" cy="1983470"/>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12658"/>
            <a:ext cx="8763000" cy="19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381000" y="2724150"/>
            <a:ext cx="10363200" cy="0"/>
          </a:xfrm>
          <a:prstGeom prst="line">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141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133350"/>
            <a:ext cx="8134350" cy="459581"/>
          </a:xfrm>
        </p:spPr>
        <p:txBody>
          <a:bodyPr/>
          <a:lstStyle/>
          <a:p>
            <a:r>
              <a:rPr lang="en-US" noProof="0" dirty="0" err="1" smtClean="0">
                <a:latin typeface="Trebuchet MS"/>
                <a:cs typeface="Trebuchet MS"/>
              </a:rPr>
              <a:t>Couchbase</a:t>
            </a:r>
            <a:endParaRPr lang="en-US" noProof="0" dirty="0">
              <a:latin typeface="Trebuchet MS"/>
              <a:cs typeface="Trebuchet MS"/>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6548"/>
            <a:ext cx="4834835" cy="417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6225" y="895350"/>
            <a:ext cx="3000375" cy="2286000"/>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1600" dirty="0" smtClean="0"/>
              <a:t>- NoSQL DB</a:t>
            </a:r>
          </a:p>
          <a:p>
            <a:pPr>
              <a:spcBef>
                <a:spcPts val="200"/>
              </a:spcBef>
              <a:spcAft>
                <a:spcPts val="200"/>
              </a:spcAft>
              <a:buClr>
                <a:schemeClr val="accent1"/>
              </a:buClr>
              <a:buSzPct val="70000"/>
            </a:pPr>
            <a:r>
              <a:rPr lang="en-US" sz="1600" dirty="0" smtClean="0"/>
              <a:t>- One Dimensional or Multi Dimensional Scaling</a:t>
            </a:r>
          </a:p>
          <a:p>
            <a:pPr>
              <a:spcBef>
                <a:spcPts val="200"/>
              </a:spcBef>
              <a:spcAft>
                <a:spcPts val="200"/>
              </a:spcAft>
              <a:buClr>
                <a:schemeClr val="accent1"/>
              </a:buClr>
              <a:buSzPct val="70000"/>
            </a:pPr>
            <a:r>
              <a:rPr lang="en-US" sz="1600" dirty="0" smtClean="0"/>
              <a:t>- Rebalancing</a:t>
            </a:r>
          </a:p>
          <a:p>
            <a:pPr>
              <a:spcBef>
                <a:spcPts val="200"/>
              </a:spcBef>
              <a:spcAft>
                <a:spcPts val="200"/>
              </a:spcAft>
              <a:buClr>
                <a:schemeClr val="accent1"/>
              </a:buClr>
              <a:buSzPct val="70000"/>
            </a:pPr>
            <a:endParaRPr lang="en-US" sz="1600" dirty="0" smtClean="0"/>
          </a:p>
          <a:p>
            <a:pPr>
              <a:spcBef>
                <a:spcPts val="200"/>
              </a:spcBef>
              <a:spcAft>
                <a:spcPts val="200"/>
              </a:spcAft>
              <a:buClr>
                <a:schemeClr val="accent1"/>
              </a:buClr>
              <a:buSzPct val="70000"/>
            </a:pPr>
            <a:endParaRPr lang="en-US" sz="1600" dirty="0"/>
          </a:p>
          <a:p>
            <a:pPr>
              <a:spcBef>
                <a:spcPts val="200"/>
              </a:spcBef>
              <a:spcAft>
                <a:spcPts val="200"/>
              </a:spcAft>
              <a:buClr>
                <a:schemeClr val="accent1"/>
              </a:buClr>
              <a:buSzPct val="70000"/>
            </a:pPr>
            <a:r>
              <a:rPr lang="en-US" sz="1600" dirty="0" smtClean="0"/>
              <a:t>More info:</a:t>
            </a:r>
          </a:p>
          <a:p>
            <a:pPr marL="180975" indent="-180975">
              <a:spcBef>
                <a:spcPts val="200"/>
              </a:spcBef>
              <a:spcAft>
                <a:spcPts val="200"/>
              </a:spcAft>
              <a:buClr>
                <a:schemeClr val="accent1"/>
              </a:buClr>
              <a:buSzPct val="70000"/>
              <a:buFont typeface="Wingdings" pitchFamily="2" charset="2"/>
              <a:buChar char="n"/>
            </a:pPr>
            <a:r>
              <a:rPr lang="en-US" sz="1600" dirty="0"/>
              <a:t>http://blog.arungupta.me/getting-started-with-couchbase-using-docker/</a:t>
            </a:r>
            <a:endParaRPr lang="en-US" sz="1600" dirty="0" smtClean="0"/>
          </a:p>
        </p:txBody>
      </p:sp>
      <p:sp>
        <p:nvSpPr>
          <p:cNvPr id="6" name="AutoShape 4" descr="Image result for couchbase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couchbase im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couchbase imag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Image result for couchbase image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Image result for couchbase log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Image result for couchbase logo"/>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6" descr="Image result for couchbase logo"/>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8" descr="Image result for couchbase logo"/>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0" descr="Image result for couchbase logo"/>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2" descr="Image result for couchbase logo"/>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24" descr="Image result for couchbase logo"/>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26" descr="Image result for couchbase logo"/>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28" descr="Image result for couchbase logo"/>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58" name="Picture 30" descr="https://upload.wikimedia.org/wikipedia/en/archive/6/67/20130321214116!Couchbase,_Inc._official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3195311"/>
            <a:ext cx="3086100" cy="150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1352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133350"/>
            <a:ext cx="8134350" cy="459581"/>
          </a:xfrm>
        </p:spPr>
        <p:txBody>
          <a:bodyPr/>
          <a:lstStyle/>
          <a:p>
            <a:r>
              <a:rPr lang="en-US" noProof="0" dirty="0" smtClean="0">
                <a:latin typeface="Trebuchet MS"/>
                <a:cs typeface="Trebuchet MS"/>
              </a:rPr>
              <a:t>Front end</a:t>
            </a:r>
            <a:endParaRPr lang="en-US" noProof="0" dirty="0">
              <a:latin typeface="Trebuchet MS"/>
              <a:cs typeface="Trebuchet MS"/>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296" y="361950"/>
            <a:ext cx="4255704" cy="4407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76224" y="762000"/>
            <a:ext cx="4371975" cy="1333500"/>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1600" dirty="0" smtClean="0"/>
              <a:t>Created by </a:t>
            </a:r>
            <a:r>
              <a:rPr lang="en-US" sz="1600" dirty="0" err="1" smtClean="0"/>
              <a:t>Couchbase</a:t>
            </a:r>
            <a:r>
              <a:rPr lang="en-US" sz="1600" dirty="0" smtClean="0"/>
              <a:t> employees</a:t>
            </a:r>
          </a:p>
          <a:p>
            <a:pPr>
              <a:spcBef>
                <a:spcPts val="200"/>
              </a:spcBef>
              <a:spcAft>
                <a:spcPts val="200"/>
              </a:spcAft>
              <a:buClr>
                <a:schemeClr val="accent1"/>
              </a:buClr>
              <a:buSzPct val="70000"/>
            </a:pPr>
            <a:endParaRPr lang="en-US" sz="1600" dirty="0" smtClean="0"/>
          </a:p>
          <a:p>
            <a:pPr>
              <a:spcBef>
                <a:spcPts val="200"/>
              </a:spcBef>
              <a:spcAft>
                <a:spcPts val="200"/>
              </a:spcAft>
              <a:buClr>
                <a:schemeClr val="accent1"/>
              </a:buClr>
              <a:buSzPct val="70000"/>
            </a:pPr>
            <a:r>
              <a:rPr lang="en-US" sz="1600" dirty="0" smtClean="0"/>
              <a:t>Node.js, Angular.js and Express front end</a:t>
            </a:r>
          </a:p>
          <a:p>
            <a:pPr>
              <a:spcBef>
                <a:spcPts val="200"/>
              </a:spcBef>
              <a:spcAft>
                <a:spcPts val="200"/>
              </a:spcAft>
              <a:buClr>
                <a:schemeClr val="accent1"/>
              </a:buClr>
              <a:buSzPct val="70000"/>
            </a:pPr>
            <a:endParaRPr lang="en-US" sz="1600" dirty="0" smtClean="0"/>
          </a:p>
          <a:p>
            <a:pPr>
              <a:spcBef>
                <a:spcPts val="200"/>
              </a:spcBef>
              <a:spcAft>
                <a:spcPts val="200"/>
              </a:spcAft>
              <a:buClr>
                <a:schemeClr val="accent1"/>
              </a:buClr>
              <a:buSzPct val="70000"/>
            </a:pPr>
            <a:r>
              <a:rPr lang="en-US" sz="1600" dirty="0" err="1" smtClean="0"/>
              <a:t>Github</a:t>
            </a:r>
            <a:r>
              <a:rPr lang="en-US" sz="1600" dirty="0" smtClean="0"/>
              <a:t>: https</a:t>
            </a:r>
            <a:r>
              <a:rPr lang="en-US" sz="1600" dirty="0"/>
              <a:t>://github.com/tleyden/try-cb-nodejs</a:t>
            </a:r>
            <a:endParaRPr lang="en-US" sz="1600" dirty="0" smtClean="0"/>
          </a:p>
        </p:txBody>
      </p:sp>
      <p:pic>
        <p:nvPicPr>
          <p:cNvPr id="23556" name="Picture 4" descr="https://nodejs.org/static/images/logos/nodej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343150"/>
            <a:ext cx="2695575" cy="1449508"/>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pascalprecht.github.io/slides/angularjs-insights/img/angularj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750" y="3638550"/>
            <a:ext cx="3508375" cy="90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5372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 y="133350"/>
            <a:ext cx="8134350" cy="459581"/>
          </a:xfrm>
        </p:spPr>
        <p:txBody>
          <a:bodyPr/>
          <a:lstStyle/>
          <a:p>
            <a:r>
              <a:rPr lang="en-US" dirty="0" err="1" smtClean="0">
                <a:latin typeface="Trebuchet MS"/>
                <a:cs typeface="Trebuchet MS"/>
              </a:rPr>
              <a:t>Etcd</a:t>
            </a:r>
            <a:r>
              <a:rPr lang="en-US" dirty="0" smtClean="0">
                <a:latin typeface="Trebuchet MS"/>
                <a:cs typeface="Trebuchet MS"/>
              </a:rPr>
              <a:t> (Service Registry)</a:t>
            </a:r>
            <a:endParaRPr lang="en-US" noProof="0" dirty="0">
              <a:latin typeface="Trebuchet MS"/>
              <a:cs typeface="Trebuchet MS"/>
            </a:endParaRPr>
          </a:p>
        </p:txBody>
      </p:sp>
      <p:sp>
        <p:nvSpPr>
          <p:cNvPr id="3" name="TextBox 2"/>
          <p:cNvSpPr txBox="1"/>
          <p:nvPr/>
        </p:nvSpPr>
        <p:spPr>
          <a:xfrm>
            <a:off x="76200" y="895350"/>
            <a:ext cx="4429126" cy="3352800"/>
          </a:xfrm>
          <a:prstGeom prst="rect">
            <a:avLst/>
          </a:prstGeom>
          <a:noFill/>
        </p:spPr>
        <p:txBody>
          <a:bodyPr wrap="square" lIns="0" tIns="0" rIns="0" bIns="0" rtlCol="0">
            <a:noAutofit/>
          </a:bodyPr>
          <a:lstStyle/>
          <a:p>
            <a:r>
              <a:rPr lang="en-US" sz="1600" dirty="0" err="1"/>
              <a:t>etcd</a:t>
            </a:r>
            <a:r>
              <a:rPr lang="en-US" sz="1600" dirty="0"/>
              <a:t> is a distributed, consistent key-value store for shared configuration and service discovery, with a focus on being:</a:t>
            </a:r>
          </a:p>
          <a:p>
            <a:endParaRPr lang="en-US" sz="1600" i="1" dirty="0" smtClean="0"/>
          </a:p>
          <a:p>
            <a:r>
              <a:rPr lang="en-US" sz="1600" i="1" dirty="0" smtClean="0"/>
              <a:t>Simple</a:t>
            </a:r>
            <a:r>
              <a:rPr lang="en-US" sz="1600" dirty="0"/>
              <a:t>: </a:t>
            </a:r>
            <a:r>
              <a:rPr lang="en-US" sz="1600" dirty="0" err="1"/>
              <a:t>curl'able</a:t>
            </a:r>
            <a:r>
              <a:rPr lang="en-US" sz="1600" dirty="0"/>
              <a:t> user facing API (HTTP+JSON)</a:t>
            </a:r>
          </a:p>
          <a:p>
            <a:endParaRPr lang="en-US" sz="1600" i="1" dirty="0" smtClean="0"/>
          </a:p>
          <a:p>
            <a:r>
              <a:rPr lang="en-US" sz="1600" i="1" dirty="0" smtClean="0"/>
              <a:t>Secure</a:t>
            </a:r>
            <a:r>
              <a:rPr lang="en-US" sz="1600" dirty="0"/>
              <a:t>: optional SSL client cert authentication</a:t>
            </a:r>
          </a:p>
          <a:p>
            <a:endParaRPr lang="en-US" sz="1600" i="1" dirty="0" smtClean="0"/>
          </a:p>
          <a:p>
            <a:r>
              <a:rPr lang="en-US" sz="1600" i="1" dirty="0" smtClean="0"/>
              <a:t>Fast</a:t>
            </a:r>
            <a:r>
              <a:rPr lang="en-US" sz="1600" dirty="0"/>
              <a:t>: benchmarked 1000s of writes/s per </a:t>
            </a:r>
            <a:r>
              <a:rPr lang="en-US" sz="1600" dirty="0" smtClean="0"/>
              <a:t>instance</a:t>
            </a:r>
          </a:p>
          <a:p>
            <a:endParaRPr lang="en-US" sz="1600" dirty="0"/>
          </a:p>
          <a:p>
            <a:r>
              <a:rPr lang="en-US" sz="1600" i="1" dirty="0"/>
              <a:t>Reliable</a:t>
            </a:r>
            <a:r>
              <a:rPr lang="en-US" sz="1600" dirty="0"/>
              <a:t>: properly distributed using Raft</a:t>
            </a:r>
          </a:p>
        </p:txBody>
      </p:sp>
      <p:pic>
        <p:nvPicPr>
          <p:cNvPr id="30722" name="Picture 2" descr="http://cloudy.community/wp-content/uploads/2015/01/logo-etc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85862"/>
            <a:ext cx="4015013" cy="143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3348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latin typeface="Trebuchet MS"/>
                <a:cs typeface="Trebuchet MS"/>
              </a:rPr>
              <a:t>Before I forget…</a:t>
            </a:r>
            <a:endParaRPr lang="en-US" noProof="0" dirty="0">
              <a:latin typeface="Trebuchet MS"/>
              <a:cs typeface="Trebuchet MS"/>
            </a:endParaRPr>
          </a:p>
        </p:txBody>
      </p:sp>
    </p:spTree>
    <p:extLst>
      <p:ext uri="{BB962C8B-B14F-4D97-AF65-F5344CB8AC3E}">
        <p14:creationId xmlns:p14="http://schemas.microsoft.com/office/powerpoint/2010/main" val="6839777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latin typeface="Trebuchet MS"/>
                <a:cs typeface="Trebuchet MS"/>
              </a:rPr>
              <a:t>Try out our community edition!</a:t>
            </a:r>
            <a:endParaRPr lang="en-US" noProof="0" dirty="0">
              <a:latin typeface="Trebuchet MS"/>
              <a:cs typeface="Trebuchet MS"/>
            </a:endParaRP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819150"/>
            <a:ext cx="6682073"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95400" y="4552950"/>
            <a:ext cx="7239000" cy="361950"/>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1600" dirty="0"/>
              <a:t>http://electric-cloud.com/downloads/electricflow/communityedition</a:t>
            </a:r>
            <a:endParaRPr lang="en-US" sz="1600" dirty="0" smtClean="0"/>
          </a:p>
        </p:txBody>
      </p:sp>
    </p:spTree>
    <p:extLst>
      <p:ext uri="{BB962C8B-B14F-4D97-AF65-F5344CB8AC3E}">
        <p14:creationId xmlns:p14="http://schemas.microsoft.com/office/powerpoint/2010/main" val="40101457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I spend my time on integrations</a:t>
            </a:r>
            <a:endParaRPr lang="en-US" dirty="0"/>
          </a:p>
        </p:txBody>
      </p:sp>
      <p:sp>
        <p:nvSpPr>
          <p:cNvPr id="10" name="Content Placeholder 5"/>
          <p:cNvSpPr txBox="1">
            <a:spLocks/>
          </p:cNvSpPr>
          <p:nvPr/>
        </p:nvSpPr>
        <p:spPr>
          <a:xfrm>
            <a:off x="557211" y="785986"/>
            <a:ext cx="6448618" cy="3870337"/>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r>
              <a:rPr lang="en-US" dirty="0" smtClean="0"/>
              <a:t>Source Control, Defect Tracking, Databases, Clouds, Testing tools , Application Servers….</a:t>
            </a:r>
            <a:endParaRPr lang="en-US" dirty="0"/>
          </a:p>
        </p:txBody>
      </p:sp>
      <p:pic>
        <p:nvPicPr>
          <p:cNvPr id="11" name="Picture 2" descr="http://git-scm.com/images/logo@2x.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705" y="2001093"/>
            <a:ext cx="1033682" cy="4322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http://www.openstack.org/assets/openstack-logo/openstack-cloud-software-vertical-larg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2961" y="2615789"/>
            <a:ext cx="1262081" cy="9465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https://www.found.no/img/customers/logosalad/docker-logo-small.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55321" y="3604735"/>
            <a:ext cx="1197044" cy="7182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0" descr="https://lh6.googleusercontent.com/mnEGi-BIsPxxdSEYhVIHCbcr2qU_Fm-qW4iZRCQuaTYfhmyqgRXi-Hyy2Lj_rnvsLdPEr-atFvuf0N44EOXJqYyuKdmtLrnMSD41RjyH7NOLy-Vd1_VtHhbGAQ"/>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79301" y="3579513"/>
            <a:ext cx="768669" cy="7686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2" descr="http://www.mysql.com/common/logos/logo-mysql-170x115.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95769" y="2770964"/>
            <a:ext cx="940484" cy="6362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7" descr="C:\Users\nvaze\Downloads\subversion_logo.gif"/>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41078" y="3629876"/>
            <a:ext cx="771430" cy="6679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3" descr="https://www.rallydev.com/sites/all/modules/rally_social_media/images/rally-software-social-image.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456624" y="3570375"/>
            <a:ext cx="786946" cy="7869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5" descr="http://www.techpaste.com/wp-content/uploads/2014/07/ibm-websphere.jpe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838465" y="3527147"/>
            <a:ext cx="1310105" cy="8734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7" descr="https://jira.atlassian.com/images/atlassian-jira-logo-large.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970203" y="2044320"/>
            <a:ext cx="881821" cy="3458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9" descr="https://blog.equinix.com/wp-content/uploads/2013/10/amazon-aws-logo.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19548" y="2001093"/>
            <a:ext cx="1333852" cy="4322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1" descr="http://blog-dev.net/wp-content/uploads/2011/06/logo-maven.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929090" y="2726076"/>
            <a:ext cx="725986" cy="7259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53" descr="http://blog.alebanzas.com.ar/wp-content/uploads/2011/08/7217.Windows-Azure-logo-v_6556EF52.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472120" y="1987581"/>
            <a:ext cx="952050" cy="4592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5" descr="https://raw.githubusercontent.com/ServiceStack/Assets/master/img/livedemos/techstacks/oracle-logo.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385430" y="1970613"/>
            <a:ext cx="875548" cy="4932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7" descr="http://www.seleniumhq.org/images/big-logo.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105072" y="2788146"/>
            <a:ext cx="665024" cy="601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9" descr="http://www.evolveip.net/wp-content/uploads/2014/06/VMW-LGO-VMware-vCloud-pwrd-Metal.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330250" y="2852985"/>
            <a:ext cx="997538" cy="47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2773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rebuchet MS"/>
                <a:cs typeface="Trebuchet MS"/>
              </a:rPr>
              <a:t>Demo</a:t>
            </a:r>
            <a:endParaRPr lang="en-US" noProof="0" dirty="0">
              <a:latin typeface="Trebuchet MS"/>
              <a:cs typeface="Trebuchet MS"/>
            </a:endParaRPr>
          </a:p>
        </p:txBody>
      </p:sp>
    </p:spTree>
    <p:extLst>
      <p:ext uri="{BB962C8B-B14F-4D97-AF65-F5344CB8AC3E}">
        <p14:creationId xmlns:p14="http://schemas.microsoft.com/office/powerpoint/2010/main" val="2117343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rebuchet MS"/>
                <a:cs typeface="Trebuchet MS"/>
              </a:rPr>
              <a:t>Wrap up</a:t>
            </a:r>
            <a:endParaRPr lang="en-US" noProof="0" dirty="0">
              <a:latin typeface="Trebuchet MS"/>
              <a:cs typeface="Trebuchet MS"/>
            </a:endParaRPr>
          </a:p>
        </p:txBody>
      </p:sp>
    </p:spTree>
    <p:extLst>
      <p:ext uri="{BB962C8B-B14F-4D97-AF65-F5344CB8AC3E}">
        <p14:creationId xmlns:p14="http://schemas.microsoft.com/office/powerpoint/2010/main" val="6737357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&amp; Self Service Clouds, FTW</a:t>
            </a:r>
            <a:r>
              <a:rPr lang="en-US" dirty="0" smtClean="0"/>
              <a:t>!</a:t>
            </a:r>
            <a:endParaRPr lang="en-US" dirty="0"/>
          </a:p>
        </p:txBody>
      </p:sp>
      <p:sp>
        <p:nvSpPr>
          <p:cNvPr id="3" name="Text Placeholder 2"/>
          <p:cNvSpPr>
            <a:spLocks noGrp="1"/>
          </p:cNvSpPr>
          <p:nvPr>
            <p:ph type="body" sz="quarter" idx="13"/>
          </p:nvPr>
        </p:nvSpPr>
        <p:spPr>
          <a:xfrm>
            <a:off x="304800" y="1047750"/>
            <a:ext cx="4419600" cy="3657600"/>
          </a:xfrm>
        </p:spPr>
        <p:txBody>
          <a:bodyPr/>
          <a:lstStyle/>
          <a:p>
            <a:pPr lvl="1"/>
            <a:r>
              <a:rPr lang="en-US" sz="1600" dirty="0" smtClean="0"/>
              <a:t>Cloud may or may not be first step but doesn’t immediately empower all users.</a:t>
            </a:r>
          </a:p>
          <a:p>
            <a:pPr lvl="1"/>
            <a:endParaRPr lang="en-US" sz="1600" dirty="0" smtClean="0"/>
          </a:p>
          <a:p>
            <a:pPr lvl="1"/>
            <a:r>
              <a:rPr lang="en-US" sz="1600" dirty="0" smtClean="0"/>
              <a:t>Self Service can reduce barriers for their users and improve productivity</a:t>
            </a:r>
          </a:p>
          <a:p>
            <a:pPr lvl="1"/>
            <a:endParaRPr lang="en-US" sz="1600" dirty="0"/>
          </a:p>
          <a:p>
            <a:pPr lvl="1"/>
            <a:r>
              <a:rPr lang="en-US" sz="1600" dirty="0" smtClean="0"/>
              <a:t>Docker makes things easier</a:t>
            </a:r>
          </a:p>
          <a:p>
            <a:pPr lvl="1"/>
            <a:endParaRPr lang="en-US" sz="1600" dirty="0"/>
          </a:p>
          <a:p>
            <a:pPr lvl="1"/>
            <a:r>
              <a:rPr lang="en-US" sz="1600" dirty="0" smtClean="0"/>
              <a:t>You need automation! </a:t>
            </a:r>
          </a:p>
          <a:p>
            <a:pPr lvl="1"/>
            <a:endParaRPr lang="en-US" sz="1600" dirty="0"/>
          </a:p>
          <a:p>
            <a:pPr lvl="1"/>
            <a:endParaRPr lang="en-US" sz="1600" dirty="0"/>
          </a:p>
        </p:txBody>
      </p:sp>
      <p:pic>
        <p:nvPicPr>
          <p:cNvPr id="4" name="Picture 3"/>
          <p:cNvPicPr>
            <a:picLocks noChangeAspect="1"/>
          </p:cNvPicPr>
          <p:nvPr/>
        </p:nvPicPr>
        <p:blipFill>
          <a:blip r:embed="rId2"/>
          <a:stretch>
            <a:fillRect/>
          </a:stretch>
        </p:blipFill>
        <p:spPr>
          <a:xfrm>
            <a:off x="4876800" y="819150"/>
            <a:ext cx="3810000" cy="3784600"/>
          </a:xfrm>
          <a:prstGeom prst="rect">
            <a:avLst/>
          </a:prstGeom>
        </p:spPr>
      </p:pic>
    </p:spTree>
    <p:extLst>
      <p:ext uri="{BB962C8B-B14F-4D97-AF65-F5344CB8AC3E}">
        <p14:creationId xmlns:p14="http://schemas.microsoft.com/office/powerpoint/2010/main" val="4284288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4" descr="http://tbn0.google.com/images?q=tbn:J0BCxskKEjC_vM:http://www.htsalg.com/Bestill/ericsson_logo_darkblue.gif">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8063" y="1968129"/>
            <a:ext cx="990093" cy="20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7721" y="2238454"/>
            <a:ext cx="802879" cy="257096"/>
          </a:xfrm>
          <a:prstGeom prst="rect">
            <a:avLst/>
          </a:prstGeom>
        </p:spPr>
      </p:pic>
      <p:pic>
        <p:nvPicPr>
          <p:cNvPr id="82" name="Picture 8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8515" y="2444660"/>
            <a:ext cx="891759" cy="337158"/>
          </a:xfrm>
          <a:prstGeom prst="rect">
            <a:avLst/>
          </a:prstGeom>
        </p:spPr>
      </p:pic>
      <p:pic>
        <p:nvPicPr>
          <p:cNvPr id="3" name="Picture 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29163" y="1377921"/>
            <a:ext cx="706688" cy="448747"/>
          </a:xfrm>
          <a:prstGeom prst="rect">
            <a:avLst/>
          </a:prstGeom>
        </p:spPr>
      </p:pic>
      <p:sp>
        <p:nvSpPr>
          <p:cNvPr id="2" name="Title 1"/>
          <p:cNvSpPr>
            <a:spLocks noGrp="1"/>
          </p:cNvSpPr>
          <p:nvPr>
            <p:ph type="title"/>
          </p:nvPr>
        </p:nvSpPr>
        <p:spPr/>
        <p:txBody>
          <a:bodyPr/>
          <a:lstStyle/>
          <a:p>
            <a:r>
              <a:rPr lang="en-US" noProof="0" dirty="0" smtClean="0">
                <a:latin typeface="Trebuchet MS"/>
                <a:cs typeface="Trebuchet MS"/>
              </a:rPr>
              <a:t>Thank you</a:t>
            </a:r>
            <a:endParaRPr lang="en-US" noProof="0" dirty="0">
              <a:latin typeface="Trebuchet MS"/>
              <a:cs typeface="Trebuchet MS"/>
            </a:endParaRPr>
          </a:p>
        </p:txBody>
      </p:sp>
      <p:pic>
        <p:nvPicPr>
          <p:cNvPr id="6" name="Picture 15" descr="http://2.bp.blogspot.com/_UZImdYAiry8/SDWoydyts9I/AAAAAAAAGLs/YLv0SgdCHM4/s320/philips.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40648" y="3473844"/>
            <a:ext cx="957330" cy="54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cisco"/>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l="10781" t="11333" r="10480" b="8447"/>
          <a:stretch/>
        </p:blipFill>
        <p:spPr bwMode="auto">
          <a:xfrm>
            <a:off x="294470" y="1390240"/>
            <a:ext cx="740211" cy="49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225363" y="938929"/>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Trebuchet MS"/>
                <a:cs typeface="Trebuchet MS"/>
              </a:rPr>
              <a:t>Networking</a:t>
            </a:r>
          </a:p>
        </p:txBody>
      </p:sp>
      <p:sp>
        <p:nvSpPr>
          <p:cNvPr id="9" name="Rectangle 8"/>
          <p:cNvSpPr>
            <a:spLocks noChangeArrowheads="1"/>
          </p:cNvSpPr>
          <p:nvPr/>
        </p:nvSpPr>
        <p:spPr bwMode="auto">
          <a:xfrm>
            <a:off x="7420600"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Trebuchet MS"/>
                <a:cs typeface="Trebuchet MS"/>
              </a:rPr>
              <a:t>Other Systems</a:t>
            </a:r>
            <a:endParaRPr lang="en-US" sz="800" b="1" dirty="0">
              <a:solidFill>
                <a:schemeClr val="bg1"/>
              </a:solidFill>
              <a:latin typeface="Trebuchet MS"/>
              <a:cs typeface="Trebuchet MS"/>
            </a:endParaRPr>
          </a:p>
        </p:txBody>
      </p:sp>
      <p:sp>
        <p:nvSpPr>
          <p:cNvPr id="10" name="Rectangle 9"/>
          <p:cNvSpPr>
            <a:spLocks noChangeArrowheads="1"/>
          </p:cNvSpPr>
          <p:nvPr/>
        </p:nvSpPr>
        <p:spPr bwMode="auto">
          <a:xfrm>
            <a:off x="5619836" y="932907"/>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Trebuchet MS"/>
                <a:cs typeface="Trebuchet MS"/>
              </a:rPr>
              <a:t>ISV, Internet </a:t>
            </a:r>
            <a:br>
              <a:rPr lang="en-US" sz="800" b="1" dirty="0" smtClean="0">
                <a:solidFill>
                  <a:schemeClr val="bg1"/>
                </a:solidFill>
                <a:latin typeface="Trebuchet MS"/>
                <a:cs typeface="Trebuchet MS"/>
              </a:rPr>
            </a:br>
            <a:r>
              <a:rPr lang="en-US" sz="800" b="1" dirty="0" smtClean="0">
                <a:solidFill>
                  <a:schemeClr val="bg1"/>
                </a:solidFill>
                <a:latin typeface="Trebuchet MS"/>
                <a:cs typeface="Trebuchet MS"/>
              </a:rPr>
              <a:t>&amp; Entertainment</a:t>
            </a:r>
            <a:endParaRPr lang="en-US" sz="800" b="1" dirty="0">
              <a:solidFill>
                <a:schemeClr val="bg1"/>
              </a:solidFill>
              <a:latin typeface="Trebuchet MS"/>
              <a:cs typeface="Trebuchet MS"/>
            </a:endParaRPr>
          </a:p>
        </p:txBody>
      </p:sp>
      <p:sp>
        <p:nvSpPr>
          <p:cNvPr id="11" name="Line 11"/>
          <p:cNvSpPr>
            <a:spLocks noChangeShapeType="1"/>
          </p:cNvSpPr>
          <p:nvPr/>
        </p:nvSpPr>
        <p:spPr bwMode="auto">
          <a:xfrm>
            <a:off x="545043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sp>
        <p:nvSpPr>
          <p:cNvPr id="12" name="Line 12"/>
          <p:cNvSpPr>
            <a:spLocks noChangeShapeType="1"/>
          </p:cNvSpPr>
          <p:nvPr/>
        </p:nvSpPr>
        <p:spPr bwMode="auto">
          <a:xfrm>
            <a:off x="7242274"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sp>
        <p:nvSpPr>
          <p:cNvPr id="13" name="Line 13"/>
          <p:cNvSpPr>
            <a:spLocks noChangeShapeType="1"/>
          </p:cNvSpPr>
          <p:nvPr/>
        </p:nvSpPr>
        <p:spPr bwMode="auto">
          <a:xfrm>
            <a:off x="186675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pic>
        <p:nvPicPr>
          <p:cNvPr id="18" name="Picture 12" descr="http://tbn0.google.com/images?q=tbn:evZTc_XRtk9rGM:http://www.samsung.com/gr/presscenter/images/samsung-logo.jpg">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140648" y="1361876"/>
            <a:ext cx="817358" cy="43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descr="http://tbn0.google.com/images?q=tbn:n4WQCNjZ-38tKM:http://www.jazzsemi.com/images/services/cadence_logo1.gif">
            <a:hlinkClick r:id="rId13"/>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334001" y="2186562"/>
            <a:ext cx="619927" cy="30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intuit"/>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251986" y="2583548"/>
            <a:ext cx="756757" cy="15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descr="http://tbn0.google.com/images?q=tbn:1BFc3BLdQmvZeM:http://www.swdinc.com/images/Delphi%2520Logo.gif">
            <a:hlinkClick r:id="rId16"/>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41169" y="3427651"/>
            <a:ext cx="870596" cy="16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5" descr="motorola"/>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942605" y="1891896"/>
            <a:ext cx="522574" cy="3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9"/>
          <p:cNvSpPr>
            <a:spLocks noChangeArrowheads="1"/>
          </p:cNvSpPr>
          <p:nvPr/>
        </p:nvSpPr>
        <p:spPr bwMode="auto">
          <a:xfrm>
            <a:off x="5621790"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Trebuchet MS"/>
                <a:cs typeface="Trebuchet MS"/>
              </a:rPr>
              <a:t>Heavy Industry</a:t>
            </a:r>
          </a:p>
        </p:txBody>
      </p:sp>
      <p:sp>
        <p:nvSpPr>
          <p:cNvPr id="24" name="Rectangle 9"/>
          <p:cNvSpPr>
            <a:spLocks noChangeArrowheads="1"/>
          </p:cNvSpPr>
          <p:nvPr/>
        </p:nvSpPr>
        <p:spPr bwMode="auto">
          <a:xfrm>
            <a:off x="7412172" y="942104"/>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Trebuchet MS"/>
                <a:ea typeface="+mn-ea"/>
                <a:cs typeface="Trebuchet MS"/>
              </a:rPr>
              <a:t>Financial </a:t>
            </a:r>
          </a:p>
          <a:p>
            <a:pPr algn="ctr">
              <a:defRPr/>
            </a:pPr>
            <a:r>
              <a:rPr lang="en-US" sz="800" b="1" kern="600" dirty="0">
                <a:solidFill>
                  <a:schemeClr val="bg1"/>
                </a:solidFill>
                <a:latin typeface="Trebuchet MS"/>
                <a:ea typeface="+mn-ea"/>
                <a:cs typeface="Trebuchet MS"/>
              </a:rPr>
              <a:t>Services</a:t>
            </a:r>
          </a:p>
        </p:txBody>
      </p:sp>
      <p:sp>
        <p:nvSpPr>
          <p:cNvPr id="25" name="Rectangle 9"/>
          <p:cNvSpPr>
            <a:spLocks noChangeArrowheads="1"/>
          </p:cNvSpPr>
          <p:nvPr/>
        </p:nvSpPr>
        <p:spPr bwMode="auto">
          <a:xfrm>
            <a:off x="225363"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Trebuchet MS"/>
                <a:ea typeface="+mn-ea"/>
                <a:cs typeface="Trebuchet MS"/>
              </a:rPr>
              <a:t>Automotive</a:t>
            </a:r>
          </a:p>
        </p:txBody>
      </p:sp>
      <p:sp>
        <p:nvSpPr>
          <p:cNvPr id="26" name="Rectangle 9"/>
          <p:cNvSpPr>
            <a:spLocks noChangeArrowheads="1"/>
          </p:cNvSpPr>
          <p:nvPr/>
        </p:nvSpPr>
        <p:spPr bwMode="auto">
          <a:xfrm>
            <a:off x="2024172"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Trebuchet MS"/>
                <a:ea typeface="+mn-ea"/>
                <a:cs typeface="Trebuchet MS"/>
              </a:rPr>
              <a:t>Medical Devices</a:t>
            </a:r>
          </a:p>
        </p:txBody>
      </p:sp>
      <p:pic>
        <p:nvPicPr>
          <p:cNvPr id="27" name="Picture 6" descr="http://blog.quantumwimax.com/wp-content/uploads/2009/04/huawei-logo1.jp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241856" y="1387576"/>
            <a:ext cx="456763" cy="45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6"/>
          <p:cNvSpPr>
            <a:spLocks noChangeArrowheads="1"/>
          </p:cNvSpPr>
          <p:nvPr/>
        </p:nvSpPr>
        <p:spPr bwMode="auto">
          <a:xfrm>
            <a:off x="3827499" y="932907"/>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Trebuchet MS"/>
                <a:cs typeface="Trebuchet MS"/>
              </a:rPr>
              <a:t>Semiconductor</a:t>
            </a:r>
          </a:p>
        </p:txBody>
      </p:sp>
      <p:pic>
        <p:nvPicPr>
          <p:cNvPr id="30" name="Picture 12"/>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859085" y="2081512"/>
            <a:ext cx="594130" cy="28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aphicFrame>
        <p:nvGraphicFramePr>
          <p:cNvPr id="31" name="Object 16"/>
          <p:cNvGraphicFramePr>
            <a:graphicFrameLocks noChangeAspect="1"/>
          </p:cNvGraphicFramePr>
          <p:nvPr>
            <p:extLst>
              <p:ext uri="{D42A27DB-BD31-4B8C-83A1-F6EECF244321}">
                <p14:modId xmlns:p14="http://schemas.microsoft.com/office/powerpoint/2010/main" val="4153708478"/>
              </p:ext>
            </p:extLst>
          </p:nvPr>
        </p:nvGraphicFramePr>
        <p:xfrm>
          <a:off x="4010921" y="1398049"/>
          <a:ext cx="992136" cy="214874"/>
        </p:xfrm>
        <a:graphic>
          <a:graphicData uri="http://schemas.openxmlformats.org/presentationml/2006/ole">
            <mc:AlternateContent xmlns:mc="http://schemas.openxmlformats.org/markup-compatibility/2006">
              <mc:Choice xmlns:v="urn:schemas-microsoft-com:vml" Requires="v">
                <p:oleObj spid="_x0000_s10876" name="Image" r:id="rId21" imgW="3809524" imgH="825106" progId="Photoshop.Image.8">
                  <p:embed/>
                </p:oleObj>
              </mc:Choice>
              <mc:Fallback>
                <p:oleObj name="Image" r:id="rId21" imgW="3809524" imgH="825106" progId="Photoshop.Image.8">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0921" y="1398049"/>
                        <a:ext cx="992136" cy="214874"/>
                      </a:xfrm>
                      <a:prstGeom prst="rect">
                        <a:avLst/>
                      </a:prstGeom>
                      <a:noFill/>
                      <a:ln>
                        <a:noFill/>
                      </a:ln>
                      <a:effectLst/>
                      <a:extLst/>
                    </p:spPr>
                  </p:pic>
                </p:oleObj>
              </mc:Fallback>
            </mc:AlternateContent>
          </a:graphicData>
        </a:graphic>
      </p:graphicFrame>
      <p:pic>
        <p:nvPicPr>
          <p:cNvPr id="32" name="Picture 8" descr="http://tbn0.google.com/images?q=tbn:-1cY3MH1qEOLPM:http://www.cellmaking.com/images/cell_phone_logos/texas-instruments.jpg">
            <a:hlinkClick r:id="rId23"/>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961735" y="1695323"/>
            <a:ext cx="676528" cy="38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3" descr="http://www.finfacts.com/artman/uploads/1/gm-logoFeb122008.jpg"/>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348161" y="3719811"/>
            <a:ext cx="383514" cy="32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3" descr="http://2.bp.blogspot.com/_VoTMOdI9adk/SkADBRuuilI/AAAAAAAAGas/cHU557arYr4/s400/morgan_stanley+logo.jp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40629" y="1540397"/>
            <a:ext cx="1116283" cy="5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descr="http://t0.gstatic.com/images?q=tbn:ApE020YLoI3RzM:http://www.elite.net/castle-air/images/LOGO%2520-%2520general%2520dynamics.gif"/>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4203509" y="3645478"/>
            <a:ext cx="869511" cy="24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7" descr="http://www.primeoncology.org/Files/Image/LOGOS/roche_logo.jpg"/>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2422053" y="4496126"/>
            <a:ext cx="510648" cy="26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9"/>
          <p:cNvSpPr>
            <a:spLocks noChangeArrowheads="1"/>
          </p:cNvSpPr>
          <p:nvPr/>
        </p:nvSpPr>
        <p:spPr bwMode="auto">
          <a:xfrm>
            <a:off x="3822981"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smtClean="0">
                <a:solidFill>
                  <a:schemeClr val="bg1"/>
                </a:solidFill>
                <a:latin typeface="Trebuchet MS"/>
                <a:ea typeface="+mn-ea"/>
                <a:cs typeface="Trebuchet MS"/>
              </a:rPr>
              <a:t>Aerospace /</a:t>
            </a:r>
            <a:br>
              <a:rPr lang="en-US" sz="800" b="1" kern="600" dirty="0" smtClean="0">
                <a:solidFill>
                  <a:schemeClr val="bg1"/>
                </a:solidFill>
                <a:latin typeface="Trebuchet MS"/>
                <a:ea typeface="+mn-ea"/>
                <a:cs typeface="Trebuchet MS"/>
              </a:rPr>
            </a:br>
            <a:r>
              <a:rPr lang="en-US" sz="800" b="1" kern="600" dirty="0" smtClean="0">
                <a:solidFill>
                  <a:schemeClr val="bg1"/>
                </a:solidFill>
                <a:latin typeface="Trebuchet MS"/>
                <a:ea typeface="+mn-ea"/>
                <a:cs typeface="Trebuchet MS"/>
              </a:rPr>
              <a:t>Defense</a:t>
            </a:r>
            <a:endParaRPr lang="en-US" sz="800" b="1" kern="600" dirty="0">
              <a:solidFill>
                <a:schemeClr val="bg1"/>
              </a:solidFill>
              <a:latin typeface="Trebuchet MS"/>
              <a:ea typeface="+mn-ea"/>
              <a:cs typeface="Trebuchet MS"/>
            </a:endParaRPr>
          </a:p>
        </p:txBody>
      </p:sp>
      <p:sp>
        <p:nvSpPr>
          <p:cNvPr id="38" name="Rectangle 8"/>
          <p:cNvSpPr>
            <a:spLocks noChangeArrowheads="1"/>
          </p:cNvSpPr>
          <p:nvPr/>
        </p:nvSpPr>
        <p:spPr bwMode="auto">
          <a:xfrm>
            <a:off x="2035162" y="942104"/>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Trebuchet MS"/>
                <a:cs typeface="Trebuchet MS"/>
              </a:rPr>
              <a:t>Mobile Devices</a:t>
            </a:r>
            <a:endParaRPr lang="en-US" sz="800" b="1" dirty="0">
              <a:solidFill>
                <a:schemeClr val="bg1"/>
              </a:solidFill>
              <a:latin typeface="Trebuchet MS"/>
              <a:cs typeface="Trebuchet MS"/>
            </a:endParaRPr>
          </a:p>
        </p:txBody>
      </p:sp>
      <p:pic>
        <p:nvPicPr>
          <p:cNvPr id="39" name="Picture 4" descr="http://t0.gstatic.com/images?q=tbn:Ll-sUrpjkNapuM:http://www.iamjoshbrown.com/blog/wp-content/uploads/2007/01/DIRECTV.jpg">
            <a:hlinkClick r:id="rId29"/>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7523433" y="3538283"/>
            <a:ext cx="439661" cy="32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 descr="http://museum.mit.edu/150/items/teradynelogo.jpg"/>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7468787" y="4165134"/>
            <a:ext cx="883007" cy="2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 descr="http://www.homeauvi.com/wp-content/uploads/2009/10/bose.jp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7688633" y="4482826"/>
            <a:ext cx="959498" cy="21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52" descr="http://t0.gstatic.com/images?q=tbn:EFtg0twRh4QqHM:http://www.mediabistro.com/news/original/GE%2520Logo.jpg">
            <a:hlinkClick r:id="rId33"/>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5688157" y="3427653"/>
            <a:ext cx="438223" cy="4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4" descr="http://warehousenews.co.uk/wp-content/uploads/2009/06/swisslog-logo.jpg"/>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5736075" y="4015372"/>
            <a:ext cx="780609" cy="19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8" descr="http://www.masterclassroboticurology.com/wp-content/uploads/logo_intuitive_black.gif"/>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2192694" y="3928600"/>
            <a:ext cx="905289" cy="37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2" descr="http://www.missionperformance.com/images/Pages/Who_for/Our_Clients/Logo32.gif"/>
          <p:cNvPicPr>
            <a:picLocks noChangeAspect="1" noChangeArrowheads="1"/>
          </p:cNvPicPr>
          <p:nvPr/>
        </p:nvPicPr>
        <p:blipFill rotWithShape="1">
          <a:blip r:embed="rId37" cstate="email">
            <a:extLst>
              <a:ext uri="{28A0092B-C50C-407E-A947-70E740481C1C}">
                <a14:useLocalDpi xmlns:a14="http://schemas.microsoft.com/office/drawing/2010/main"/>
              </a:ext>
            </a:extLst>
          </a:blip>
          <a:srcRect t="16667" b="26245"/>
          <a:stretch/>
        </p:blipFill>
        <p:spPr bwMode="auto">
          <a:xfrm>
            <a:off x="3756748" y="4031761"/>
            <a:ext cx="1040812" cy="40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4" descr="http://huntprofessionalinc.com/images/Mediatek_logo.gif"/>
          <p:cNvPicPr>
            <a:picLocks noChangeAspect="1" noChangeArrowheads="1"/>
          </p:cNvPicPr>
          <p:nvPr/>
        </p:nvPicPr>
        <p:blipFill rotWithShape="1">
          <a:blip r:embed="rId38" cstate="email">
            <a:extLst>
              <a:ext uri="{28A0092B-C50C-407E-A947-70E740481C1C}">
                <a14:useLocalDpi xmlns:a14="http://schemas.microsoft.com/office/drawing/2010/main"/>
              </a:ext>
            </a:extLst>
          </a:blip>
          <a:srcRect b="19761"/>
          <a:stretch/>
        </p:blipFill>
        <p:spPr bwMode="auto">
          <a:xfrm>
            <a:off x="4230394" y="2498727"/>
            <a:ext cx="988771" cy="20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6" descr="http://www.pycomall.com/images/P/Nokia_logo2.jpg"/>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2214155" y="2310715"/>
            <a:ext cx="743859" cy="16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8" descr="http://www.tukans.com/images/polycom_logo_sm.gif"/>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8018881" y="3499506"/>
            <a:ext cx="869557" cy="19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814429" y="3719815"/>
            <a:ext cx="728821" cy="397975"/>
          </a:xfrm>
          <a:prstGeom prst="rect">
            <a:avLst/>
          </a:prstGeom>
        </p:spPr>
      </p:pic>
      <p:pic>
        <p:nvPicPr>
          <p:cNvPr id="50" name="Picture 49"/>
          <p:cNvPicPr>
            <a:picLocks noChangeAspect="1"/>
          </p:cNvPicPr>
          <p:nvPr/>
        </p:nvPicPr>
        <p:blipFill rotWithShape="1">
          <a:blip r:embed="rId42" cstate="email">
            <a:extLst>
              <a:ext uri="{28A0092B-C50C-407E-A947-70E740481C1C}">
                <a14:useLocalDpi xmlns:a14="http://schemas.microsoft.com/office/drawing/2010/main"/>
              </a:ext>
            </a:extLst>
          </a:blip>
          <a:srcRect/>
          <a:stretch/>
        </p:blipFill>
        <p:spPr>
          <a:xfrm>
            <a:off x="7912287" y="2477695"/>
            <a:ext cx="920554" cy="235850"/>
          </a:xfrm>
          <a:prstGeom prst="rect">
            <a:avLst/>
          </a:prstGeom>
        </p:spPr>
      </p:pic>
      <p:pic>
        <p:nvPicPr>
          <p:cNvPr id="51" name="Picture 50"/>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5680025" y="1823054"/>
            <a:ext cx="367696" cy="367696"/>
          </a:xfrm>
          <a:prstGeom prst="rect">
            <a:avLst/>
          </a:prstGeom>
        </p:spPr>
      </p:pic>
      <p:pic>
        <p:nvPicPr>
          <p:cNvPr id="52" name="Picture 51"/>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95056" y="2218588"/>
            <a:ext cx="352952" cy="352952"/>
          </a:xfrm>
          <a:prstGeom prst="rect">
            <a:avLst/>
          </a:prstGeom>
        </p:spPr>
      </p:pic>
      <p:pic>
        <p:nvPicPr>
          <p:cNvPr id="54" name="Picture 53"/>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4740852" y="1640656"/>
            <a:ext cx="409759" cy="270203"/>
          </a:xfrm>
          <a:prstGeom prst="rect">
            <a:avLst/>
          </a:prstGeom>
        </p:spPr>
      </p:pic>
      <p:pic>
        <p:nvPicPr>
          <p:cNvPr id="56" name="Picture 55"/>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7910283" y="1932911"/>
            <a:ext cx="1021654" cy="255414"/>
          </a:xfrm>
          <a:prstGeom prst="rect">
            <a:avLst/>
          </a:prstGeom>
        </p:spPr>
      </p:pic>
      <p:pic>
        <p:nvPicPr>
          <p:cNvPr id="57" name="Picture 56"/>
          <p:cNvPicPr>
            <a:picLocks noChangeAspect="1"/>
          </p:cNvPicPr>
          <p:nvPr/>
        </p:nvPicPr>
        <p:blipFill rotWithShape="1">
          <a:blip r:embed="rId47" cstate="email">
            <a:extLst>
              <a:ext uri="{28A0092B-C50C-407E-A947-70E740481C1C}">
                <a14:useLocalDpi xmlns:a14="http://schemas.microsoft.com/office/drawing/2010/main"/>
              </a:ext>
            </a:extLst>
          </a:blip>
          <a:srcRect/>
          <a:stretch/>
        </p:blipFill>
        <p:spPr>
          <a:xfrm>
            <a:off x="2290256" y="1856056"/>
            <a:ext cx="722312" cy="291632"/>
          </a:xfrm>
          <a:prstGeom prst="rect">
            <a:avLst/>
          </a:prstGeom>
        </p:spPr>
      </p:pic>
      <p:pic>
        <p:nvPicPr>
          <p:cNvPr id="58" name="Picture 57"/>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6151708" y="1897789"/>
            <a:ext cx="766639" cy="298137"/>
          </a:xfrm>
          <a:prstGeom prst="rect">
            <a:avLst/>
          </a:prstGeom>
        </p:spPr>
      </p:pic>
      <p:pic>
        <p:nvPicPr>
          <p:cNvPr id="59" name="Picture 58"/>
          <p:cNvPicPr>
            <a:picLocks noChangeAspect="1"/>
          </p:cNvPicPr>
          <p:nvPr/>
        </p:nvPicPr>
        <p:blipFill rotWithShape="1">
          <a:blip r:embed="rId49" cstate="email">
            <a:extLst>
              <a:ext uri="{28A0092B-C50C-407E-A947-70E740481C1C}">
                <a14:useLocalDpi xmlns:a14="http://schemas.microsoft.com/office/drawing/2010/main"/>
              </a:ext>
            </a:extLst>
          </a:blip>
          <a:srcRect/>
          <a:stretch/>
        </p:blipFill>
        <p:spPr>
          <a:xfrm>
            <a:off x="6394907" y="3385583"/>
            <a:ext cx="508566" cy="519789"/>
          </a:xfrm>
          <a:prstGeom prst="rect">
            <a:avLst/>
          </a:prstGeom>
        </p:spPr>
      </p:pic>
      <p:pic>
        <p:nvPicPr>
          <p:cNvPr id="60" name="Picture 59"/>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8019035" y="3891587"/>
            <a:ext cx="957188" cy="198441"/>
          </a:xfrm>
          <a:prstGeom prst="rect">
            <a:avLst/>
          </a:prstGeom>
        </p:spPr>
      </p:pic>
      <p:pic>
        <p:nvPicPr>
          <p:cNvPr id="61" name="Picture 60"/>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4288994" y="4601540"/>
            <a:ext cx="815669" cy="154977"/>
          </a:xfrm>
          <a:prstGeom prst="rect">
            <a:avLst/>
          </a:prstGeom>
        </p:spPr>
      </p:pic>
      <p:pic>
        <p:nvPicPr>
          <p:cNvPr id="62" name="Picture 61"/>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1154374" y="3427650"/>
            <a:ext cx="486937" cy="292162"/>
          </a:xfrm>
          <a:prstGeom prst="rect">
            <a:avLst/>
          </a:prstGeom>
        </p:spPr>
      </p:pic>
      <p:pic>
        <p:nvPicPr>
          <p:cNvPr id="63" name="Picture 62"/>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18515" y="4489646"/>
            <a:ext cx="835527" cy="248015"/>
          </a:xfrm>
          <a:prstGeom prst="rect">
            <a:avLst/>
          </a:prstGeom>
        </p:spPr>
      </p:pic>
      <p:pic>
        <p:nvPicPr>
          <p:cNvPr id="64" name="Picture 50" descr="http://t1.gstatic.com/images?q=tbn:YMxBIsC8Kk3KHM:http://www.mikesappliances.co.uk/images/Bosch-Logo-1.jpg">
            <a:hlinkClick r:id="rId54"/>
          </p:cNvPr>
          <p:cNvPicPr>
            <a:picLocks noChangeAspect="1" noChangeArrowheads="1"/>
          </p:cNvPicPr>
          <p:nvPr/>
        </p:nvPicPr>
        <p:blipFill>
          <a:blip r:embed="rId55" cstate="email">
            <a:extLst>
              <a:ext uri="{28A0092B-C50C-407E-A947-70E740481C1C}">
                <a14:useLocalDpi xmlns:a14="http://schemas.microsoft.com/office/drawing/2010/main"/>
              </a:ext>
            </a:extLst>
          </a:blip>
          <a:srcRect/>
          <a:stretch>
            <a:fillRect/>
          </a:stretch>
        </p:blipFill>
        <p:spPr bwMode="auto">
          <a:xfrm>
            <a:off x="215215" y="4227469"/>
            <a:ext cx="627286" cy="18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Line 10"/>
          <p:cNvSpPr>
            <a:spLocks noChangeShapeType="1"/>
          </p:cNvSpPr>
          <p:nvPr/>
        </p:nvSpPr>
        <p:spPr bwMode="auto">
          <a:xfrm>
            <a:off x="365859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pic>
        <p:nvPicPr>
          <p:cNvPr id="67" name="Picture 66"/>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4504495" y="2075868"/>
            <a:ext cx="817891" cy="314052"/>
          </a:xfrm>
          <a:prstGeom prst="rect">
            <a:avLst/>
          </a:prstGeom>
        </p:spPr>
      </p:pic>
      <p:pic>
        <p:nvPicPr>
          <p:cNvPr id="68" name="Picture 67"/>
          <p:cNvPicPr>
            <a:picLocks noChangeAspect="1"/>
          </p:cNvPicPr>
          <p:nvPr/>
        </p:nvPicPr>
        <p:blipFill rotWithShape="1">
          <a:blip r:embed="rId57" cstate="email">
            <a:extLst>
              <a:ext uri="{28A0092B-C50C-407E-A947-70E740481C1C}">
                <a14:useLocalDpi xmlns:a14="http://schemas.microsoft.com/office/drawing/2010/main"/>
              </a:ext>
            </a:extLst>
          </a:blip>
          <a:srcRect/>
          <a:stretch/>
        </p:blipFill>
        <p:spPr>
          <a:xfrm>
            <a:off x="5563540" y="4305697"/>
            <a:ext cx="1029502" cy="182936"/>
          </a:xfrm>
          <a:prstGeom prst="rect">
            <a:avLst/>
          </a:prstGeom>
        </p:spPr>
      </p:pic>
      <p:pic>
        <p:nvPicPr>
          <p:cNvPr id="69" name="Picture 68"/>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8363524" y="1435070"/>
            <a:ext cx="612707" cy="211721"/>
          </a:xfrm>
          <a:prstGeom prst="rect">
            <a:avLst/>
          </a:prstGeom>
        </p:spPr>
      </p:pic>
      <p:pic>
        <p:nvPicPr>
          <p:cNvPr id="70" name="Picture 69"/>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7603968" y="2261253"/>
            <a:ext cx="759548" cy="152431"/>
          </a:xfrm>
          <a:prstGeom prst="rect">
            <a:avLst/>
          </a:prstGeom>
        </p:spPr>
      </p:pic>
      <p:pic>
        <p:nvPicPr>
          <p:cNvPr id="71" name="Picture 70"/>
          <p:cNvPicPr>
            <a:picLocks noChangeAspect="1"/>
          </p:cNvPicPr>
          <p:nvPr/>
        </p:nvPicPr>
        <p:blipFill rotWithShape="1">
          <a:blip r:embed="rId60" cstate="email">
            <a:extLst>
              <a:ext uri="{28A0092B-C50C-407E-A947-70E740481C1C}">
                <a14:useLocalDpi xmlns:a14="http://schemas.microsoft.com/office/drawing/2010/main"/>
              </a:ext>
            </a:extLst>
          </a:blip>
          <a:srcRect/>
          <a:stretch/>
        </p:blipFill>
        <p:spPr>
          <a:xfrm>
            <a:off x="6029126" y="4584540"/>
            <a:ext cx="789026" cy="156862"/>
          </a:xfrm>
          <a:prstGeom prst="rect">
            <a:avLst/>
          </a:prstGeom>
        </p:spPr>
      </p:pic>
      <p:pic>
        <p:nvPicPr>
          <p:cNvPr id="72" name="Picture 71"/>
          <p:cNvPicPr>
            <a:picLocks noChangeAspect="1"/>
          </p:cNvPicPr>
          <p:nvPr/>
        </p:nvPicPr>
        <p:blipFill rotWithShape="1">
          <a:blip r:embed="rId61" cstate="email">
            <a:extLst>
              <a:ext uri="{28A0092B-C50C-407E-A947-70E740481C1C}">
                <a14:useLocalDpi xmlns:a14="http://schemas.microsoft.com/office/drawing/2010/main"/>
              </a:ext>
            </a:extLst>
          </a:blip>
          <a:srcRect/>
          <a:stretch/>
        </p:blipFill>
        <p:spPr>
          <a:xfrm>
            <a:off x="2979375" y="1434190"/>
            <a:ext cx="540416" cy="386443"/>
          </a:xfrm>
          <a:prstGeom prst="rect">
            <a:avLst/>
          </a:prstGeom>
        </p:spPr>
      </p:pic>
      <p:pic>
        <p:nvPicPr>
          <p:cNvPr id="73" name="Picture 72"/>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3826915" y="3411447"/>
            <a:ext cx="1011840" cy="124794"/>
          </a:xfrm>
          <a:prstGeom prst="rect">
            <a:avLst/>
          </a:prstGeom>
        </p:spPr>
      </p:pic>
      <p:pic>
        <p:nvPicPr>
          <p:cNvPr id="74" name="Picture 19" descr="http://www.headwayinvestmentbanking.co.uk/images/NYSE_logo.bmp"/>
          <p:cNvPicPr>
            <a:picLocks noChangeAspect="1" noChangeArrowheads="1"/>
          </p:cNvPicPr>
          <p:nvPr/>
        </p:nvPicPr>
        <p:blipFill>
          <a:blip r:embed="rId63" cstate="email">
            <a:extLst>
              <a:ext uri="{28A0092B-C50C-407E-A947-70E740481C1C}">
                <a14:useLocalDpi xmlns:a14="http://schemas.microsoft.com/office/drawing/2010/main"/>
              </a:ext>
            </a:extLst>
          </a:blip>
          <a:srcRect/>
          <a:stretch>
            <a:fillRect/>
          </a:stretch>
        </p:blipFill>
        <p:spPr bwMode="auto">
          <a:xfrm>
            <a:off x="7496845" y="1402309"/>
            <a:ext cx="731989" cy="27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7" descr="http://www.fused-mobility.com/images/siemens_logo.jpg"/>
          <p:cNvPicPr>
            <a:picLocks noChangeAspect="1" noChangeArrowheads="1"/>
          </p:cNvPicPr>
          <p:nvPr/>
        </p:nvPicPr>
        <p:blipFill>
          <a:blip r:embed="rId64"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2301640" y="3146766"/>
            <a:ext cx="718810" cy="5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5"/>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5806265" y="1402309"/>
            <a:ext cx="445721" cy="313278"/>
          </a:xfrm>
          <a:prstGeom prst="rect">
            <a:avLst/>
          </a:prstGeom>
        </p:spPr>
      </p:pic>
      <p:pic>
        <p:nvPicPr>
          <p:cNvPr id="77" name="Picture 76"/>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2436674" y="2567324"/>
            <a:ext cx="1153295" cy="252810"/>
          </a:xfrm>
          <a:prstGeom prst="rect">
            <a:avLst/>
          </a:prstGeom>
        </p:spPr>
      </p:pic>
      <p:sp>
        <p:nvSpPr>
          <p:cNvPr id="83" name="Rectangle 82"/>
          <p:cNvSpPr/>
          <p:nvPr/>
        </p:nvSpPr>
        <p:spPr>
          <a:xfrm>
            <a:off x="9" y="781541"/>
            <a:ext cx="9143999" cy="4361961"/>
          </a:xfrm>
          <a:prstGeom prst="rect">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a:cs typeface="Trebuchet MS"/>
            </a:endParaRPr>
          </a:p>
        </p:txBody>
      </p:sp>
      <p:sp>
        <p:nvSpPr>
          <p:cNvPr id="84" name="Content Placeholder 2"/>
          <p:cNvSpPr txBox="1">
            <a:spLocks/>
          </p:cNvSpPr>
          <p:nvPr/>
        </p:nvSpPr>
        <p:spPr>
          <a:xfrm>
            <a:off x="284977" y="915745"/>
            <a:ext cx="7904571" cy="3478358"/>
          </a:xfrm>
          <a:prstGeom prst="rect">
            <a:avLst/>
          </a:prstGeom>
        </p:spPr>
        <p:txBody>
          <a:bodyPr>
            <a:noAutofit/>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pPr algn="ctr"/>
            <a:endParaRPr lang="en-US" sz="400" dirty="0" smtClean="0">
              <a:solidFill>
                <a:schemeClr val="tx1">
                  <a:lumMod val="65000"/>
                  <a:lumOff val="35000"/>
                </a:schemeClr>
              </a:solidFill>
              <a:latin typeface="Trebuchet MS"/>
              <a:cs typeface="Trebuchet MS"/>
            </a:endParaRPr>
          </a:p>
          <a:p>
            <a:pPr algn="ctr"/>
            <a:r>
              <a:rPr lang="en-US" sz="16600" dirty="0" smtClean="0">
                <a:solidFill>
                  <a:srgbClr val="01A1E7"/>
                </a:solidFill>
                <a:latin typeface="Trebuchet MS"/>
                <a:cs typeface="Trebuchet MS"/>
              </a:rPr>
              <a:t>Q</a:t>
            </a:r>
            <a:r>
              <a:rPr lang="en-US" sz="16600" dirty="0" smtClean="0">
                <a:latin typeface="Trebuchet MS"/>
                <a:cs typeface="Trebuchet MS"/>
              </a:rPr>
              <a:t>&amp;</a:t>
            </a:r>
            <a:r>
              <a:rPr lang="en-US" sz="16600" dirty="0" smtClean="0">
                <a:solidFill>
                  <a:srgbClr val="01A1E7"/>
                </a:solidFill>
                <a:latin typeface="Trebuchet MS"/>
                <a:cs typeface="Trebuchet MS"/>
              </a:rPr>
              <a:t>A</a:t>
            </a:r>
            <a:endParaRPr lang="en-US" sz="16600" dirty="0">
              <a:solidFill>
                <a:srgbClr val="01A1E7"/>
              </a:solidFill>
              <a:latin typeface="Trebuchet MS"/>
              <a:cs typeface="Trebuchet MS"/>
            </a:endParaRPr>
          </a:p>
        </p:txBody>
      </p:sp>
    </p:spTree>
    <p:extLst>
      <p:ext uri="{BB962C8B-B14F-4D97-AF65-F5344CB8AC3E}">
        <p14:creationId xmlns:p14="http://schemas.microsoft.com/office/powerpoint/2010/main" val="33627320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latin typeface="Trebuchet MS"/>
                <a:cs typeface="Trebuchet MS"/>
              </a:rPr>
              <a:t>etcd</a:t>
            </a:r>
            <a:endParaRPr lang="en-US" noProof="0" dirty="0">
              <a:latin typeface="Trebuchet MS"/>
              <a:cs typeface="Trebuchet MS"/>
            </a:endParaRPr>
          </a:p>
        </p:txBody>
      </p:sp>
      <p:sp>
        <p:nvSpPr>
          <p:cNvPr id="4" name="TextBox 3"/>
          <p:cNvSpPr txBox="1"/>
          <p:nvPr/>
        </p:nvSpPr>
        <p:spPr>
          <a:xfrm>
            <a:off x="609600" y="1123950"/>
            <a:ext cx="7829550" cy="2819400"/>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1600" dirty="0" err="1"/>
              <a:t>sudo</a:t>
            </a:r>
            <a:r>
              <a:rPr lang="en-US" sz="1600" dirty="0"/>
              <a:t> </a:t>
            </a:r>
            <a:r>
              <a:rPr lang="en-US" sz="1600" dirty="0" err="1"/>
              <a:t>docker</a:t>
            </a:r>
            <a:r>
              <a:rPr lang="en-US" sz="1600" dirty="0"/>
              <a:t> run -d -v /</a:t>
            </a:r>
            <a:r>
              <a:rPr lang="en-US" sz="1600" dirty="0" err="1"/>
              <a:t>usr</a:t>
            </a:r>
            <a:r>
              <a:rPr lang="en-US" sz="1600" dirty="0"/>
              <a:t>/share/ca-certificates/:/</a:t>
            </a:r>
            <a:r>
              <a:rPr lang="en-US" sz="1600" dirty="0" err="1"/>
              <a:t>etc</a:t>
            </a:r>
            <a:r>
              <a:rPr lang="en-US" sz="1600" dirty="0"/>
              <a:t>/</a:t>
            </a:r>
            <a:r>
              <a:rPr lang="en-US" sz="1600" dirty="0" err="1"/>
              <a:t>ssl</a:t>
            </a:r>
            <a:r>
              <a:rPr lang="en-US" sz="1600" dirty="0"/>
              <a:t>/certs -p 4001:4001 -p 2380:2380 -p 2379:2379 \</a:t>
            </a:r>
          </a:p>
          <a:p>
            <a:pPr>
              <a:spcBef>
                <a:spcPts val="200"/>
              </a:spcBef>
              <a:spcAft>
                <a:spcPts val="200"/>
              </a:spcAft>
              <a:buClr>
                <a:schemeClr val="accent1"/>
              </a:buClr>
              <a:buSzPct val="70000"/>
            </a:pPr>
            <a:r>
              <a:rPr lang="en-US" sz="1600" dirty="0"/>
              <a:t> --name </a:t>
            </a:r>
            <a:r>
              <a:rPr lang="en-US" sz="1600" dirty="0" err="1"/>
              <a:t>etcd</a:t>
            </a:r>
            <a:r>
              <a:rPr lang="en-US" sz="1600" dirty="0"/>
              <a:t> quay.io/</a:t>
            </a:r>
            <a:r>
              <a:rPr lang="en-US" sz="1600" dirty="0" err="1"/>
              <a:t>coreos</a:t>
            </a:r>
            <a:r>
              <a:rPr lang="en-US" sz="1600" dirty="0"/>
              <a:t>/etcd:v2.0.8 \</a:t>
            </a:r>
          </a:p>
          <a:p>
            <a:pPr>
              <a:spcBef>
                <a:spcPts val="200"/>
              </a:spcBef>
              <a:spcAft>
                <a:spcPts val="200"/>
              </a:spcAft>
              <a:buClr>
                <a:schemeClr val="accent1"/>
              </a:buClr>
              <a:buSzPct val="70000"/>
            </a:pPr>
            <a:r>
              <a:rPr lang="en-US" sz="1600" dirty="0"/>
              <a:t> -name etcd0 \</a:t>
            </a:r>
          </a:p>
          <a:p>
            <a:pPr>
              <a:spcBef>
                <a:spcPts val="200"/>
              </a:spcBef>
              <a:spcAft>
                <a:spcPts val="200"/>
              </a:spcAft>
              <a:buClr>
                <a:schemeClr val="accent1"/>
              </a:buClr>
              <a:buSzPct val="70000"/>
            </a:pPr>
            <a:r>
              <a:rPr lang="en-US" sz="1600" dirty="0"/>
              <a:t> -advertise-client-</a:t>
            </a:r>
            <a:r>
              <a:rPr lang="en-US" sz="1600" dirty="0" err="1"/>
              <a:t>urls</a:t>
            </a:r>
            <a:r>
              <a:rPr lang="en-US" sz="1600" dirty="0"/>
              <a:t> http://${HostIP}:2379,http://${HostIP}:4001 \</a:t>
            </a:r>
          </a:p>
          <a:p>
            <a:pPr>
              <a:spcBef>
                <a:spcPts val="200"/>
              </a:spcBef>
              <a:spcAft>
                <a:spcPts val="200"/>
              </a:spcAft>
              <a:buClr>
                <a:schemeClr val="accent1"/>
              </a:buClr>
              <a:buSzPct val="70000"/>
            </a:pPr>
            <a:r>
              <a:rPr lang="en-US" sz="1600" dirty="0"/>
              <a:t> -listen-client-</a:t>
            </a:r>
            <a:r>
              <a:rPr lang="en-US" sz="1600" dirty="0" err="1"/>
              <a:t>urls</a:t>
            </a:r>
            <a:r>
              <a:rPr lang="en-US" sz="1600" dirty="0"/>
              <a:t> http://0.0.0.0:2379,http://0.0.0.0:4001 \</a:t>
            </a:r>
          </a:p>
          <a:p>
            <a:pPr>
              <a:spcBef>
                <a:spcPts val="200"/>
              </a:spcBef>
              <a:spcAft>
                <a:spcPts val="200"/>
              </a:spcAft>
              <a:buClr>
                <a:schemeClr val="accent1"/>
              </a:buClr>
              <a:buSzPct val="70000"/>
            </a:pPr>
            <a:r>
              <a:rPr lang="en-US" sz="1600" dirty="0"/>
              <a:t> -initial-advertise-peer-</a:t>
            </a:r>
            <a:r>
              <a:rPr lang="en-US" sz="1600" dirty="0" err="1"/>
              <a:t>urls</a:t>
            </a:r>
            <a:r>
              <a:rPr lang="en-US" sz="1600" dirty="0"/>
              <a:t> http://${HostIP}:2380 \</a:t>
            </a:r>
          </a:p>
          <a:p>
            <a:pPr>
              <a:spcBef>
                <a:spcPts val="200"/>
              </a:spcBef>
              <a:spcAft>
                <a:spcPts val="200"/>
              </a:spcAft>
              <a:buClr>
                <a:schemeClr val="accent1"/>
              </a:buClr>
              <a:buSzPct val="70000"/>
            </a:pPr>
            <a:r>
              <a:rPr lang="en-US" sz="1600" dirty="0"/>
              <a:t> -listen-peer-</a:t>
            </a:r>
            <a:r>
              <a:rPr lang="en-US" sz="1600" dirty="0" err="1"/>
              <a:t>urls</a:t>
            </a:r>
            <a:r>
              <a:rPr lang="en-US" sz="1600" dirty="0"/>
              <a:t> http://0.0.0.0:2380 \</a:t>
            </a:r>
          </a:p>
          <a:p>
            <a:pPr>
              <a:spcBef>
                <a:spcPts val="200"/>
              </a:spcBef>
              <a:spcAft>
                <a:spcPts val="200"/>
              </a:spcAft>
              <a:buClr>
                <a:schemeClr val="accent1"/>
              </a:buClr>
              <a:buSzPct val="70000"/>
            </a:pPr>
            <a:r>
              <a:rPr lang="en-US" sz="1600" dirty="0"/>
              <a:t> -initial-cluster-token etcd-cluster-1 \</a:t>
            </a:r>
          </a:p>
          <a:p>
            <a:pPr>
              <a:spcBef>
                <a:spcPts val="200"/>
              </a:spcBef>
              <a:spcAft>
                <a:spcPts val="200"/>
              </a:spcAft>
              <a:buClr>
                <a:schemeClr val="accent1"/>
              </a:buClr>
              <a:buSzPct val="70000"/>
            </a:pPr>
            <a:r>
              <a:rPr lang="en-US" sz="1600" dirty="0"/>
              <a:t> -initial-cluster etcd0=http://${HostIP}:2380 \</a:t>
            </a:r>
          </a:p>
          <a:p>
            <a:pPr>
              <a:spcBef>
                <a:spcPts val="200"/>
              </a:spcBef>
              <a:spcAft>
                <a:spcPts val="200"/>
              </a:spcAft>
              <a:buClr>
                <a:schemeClr val="accent1"/>
              </a:buClr>
              <a:buSzPct val="70000"/>
            </a:pPr>
            <a:r>
              <a:rPr lang="en-US" sz="1600" dirty="0"/>
              <a:t> -initial-cluster-state new</a:t>
            </a:r>
            <a:endParaRPr lang="en-US" sz="1600" dirty="0" smtClean="0"/>
          </a:p>
        </p:txBody>
      </p:sp>
    </p:spTree>
    <p:extLst>
      <p:ext uri="{BB962C8B-B14F-4D97-AF65-F5344CB8AC3E}">
        <p14:creationId xmlns:p14="http://schemas.microsoft.com/office/powerpoint/2010/main" val="39072040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latin typeface="Trebuchet MS"/>
                <a:cs typeface="Trebuchet MS"/>
              </a:rPr>
              <a:t>Docker</a:t>
            </a:r>
            <a:r>
              <a:rPr lang="en-US" noProof="0" dirty="0" smtClean="0">
                <a:latin typeface="Trebuchet MS"/>
                <a:cs typeface="Trebuchet MS"/>
              </a:rPr>
              <a:t>-register</a:t>
            </a:r>
            <a:endParaRPr lang="en-US" noProof="0" dirty="0">
              <a:latin typeface="Trebuchet MS"/>
              <a:cs typeface="Trebuchet MS"/>
            </a:endParaRPr>
          </a:p>
        </p:txBody>
      </p:sp>
      <p:sp>
        <p:nvSpPr>
          <p:cNvPr id="4" name="Rectangle 3"/>
          <p:cNvSpPr/>
          <p:nvPr/>
        </p:nvSpPr>
        <p:spPr>
          <a:xfrm>
            <a:off x="438150" y="1114806"/>
            <a:ext cx="8001000" cy="286848"/>
          </a:xfrm>
          <a:prstGeom prst="rect">
            <a:avLst/>
          </a:prstGeom>
        </p:spPr>
        <p:txBody>
          <a:bodyPr wrap="square">
            <a:spAutoFit/>
          </a:bodyPr>
          <a:lstStyle/>
          <a:p>
            <a:r>
              <a:rPr lang="en-US" dirty="0" smtClean="0"/>
              <a:t>Runs side by side of the container containing the app you are deploying</a:t>
            </a:r>
            <a:endParaRPr lang="en-US" dirty="0"/>
          </a:p>
        </p:txBody>
      </p:sp>
      <p:sp>
        <p:nvSpPr>
          <p:cNvPr id="5" name="Rectangle 4"/>
          <p:cNvSpPr/>
          <p:nvPr/>
        </p:nvSpPr>
        <p:spPr>
          <a:xfrm>
            <a:off x="460594" y="1581150"/>
            <a:ext cx="8001000" cy="870392"/>
          </a:xfrm>
          <a:prstGeom prst="rect">
            <a:avLst/>
          </a:prstGeom>
        </p:spPr>
        <p:txBody>
          <a:bodyPr wrap="square">
            <a:spAutoFit/>
          </a:bodyPr>
          <a:lstStyle/>
          <a:p>
            <a:r>
              <a:rPr lang="en-US" dirty="0" smtClean="0"/>
              <a:t>HOST_IP</a:t>
            </a:r>
            <a:r>
              <a:rPr lang="en-US" dirty="0"/>
              <a:t>=$(hostname --all-</a:t>
            </a:r>
            <a:r>
              <a:rPr lang="en-US" dirty="0" err="1"/>
              <a:t>ip</a:t>
            </a:r>
            <a:r>
              <a:rPr lang="en-US" dirty="0"/>
              <a:t>-addresses | </a:t>
            </a:r>
            <a:r>
              <a:rPr lang="en-US" dirty="0" err="1"/>
              <a:t>awk</a:t>
            </a:r>
            <a:r>
              <a:rPr lang="en-US" dirty="0"/>
              <a:t> '{print $1}')</a:t>
            </a:r>
          </a:p>
          <a:p>
            <a:r>
              <a:rPr lang="en-US" dirty="0"/>
              <a:t>ETCD_HOST=w.x.y.z:4001</a:t>
            </a:r>
          </a:p>
          <a:p>
            <a:r>
              <a:rPr lang="en-US" dirty="0" err="1"/>
              <a:t>docker</a:t>
            </a:r>
            <a:r>
              <a:rPr lang="en-US" dirty="0"/>
              <a:t> run --name </a:t>
            </a:r>
            <a:r>
              <a:rPr lang="en-US" dirty="0" err="1"/>
              <a:t>docker</a:t>
            </a:r>
            <a:r>
              <a:rPr lang="en-US" dirty="0"/>
              <a:t>-register -d -e HOST_IP=$HOST_IP -e ETCD_HOST=$ETCD_HOST -v /</a:t>
            </a:r>
            <a:r>
              <a:rPr lang="en-US" dirty="0" err="1"/>
              <a:t>var</a:t>
            </a:r>
            <a:r>
              <a:rPr lang="en-US" dirty="0"/>
              <a:t>/run/</a:t>
            </a:r>
            <a:r>
              <a:rPr lang="en-US" dirty="0" err="1"/>
              <a:t>docker.sock</a:t>
            </a:r>
            <a:r>
              <a:rPr lang="en-US" dirty="0"/>
              <a:t>:/</a:t>
            </a:r>
            <a:r>
              <a:rPr lang="en-US" dirty="0" err="1"/>
              <a:t>var</a:t>
            </a:r>
            <a:r>
              <a:rPr lang="en-US" dirty="0"/>
              <a:t>/run/</a:t>
            </a:r>
            <a:r>
              <a:rPr lang="en-US" dirty="0" err="1"/>
              <a:t>docker.sock</a:t>
            </a:r>
            <a:r>
              <a:rPr lang="en-US" dirty="0"/>
              <a:t> -t </a:t>
            </a:r>
            <a:r>
              <a:rPr lang="en-US" dirty="0" err="1"/>
              <a:t>jwilder</a:t>
            </a:r>
            <a:r>
              <a:rPr lang="en-US" dirty="0"/>
              <a:t>/</a:t>
            </a:r>
            <a:r>
              <a:rPr lang="en-US" dirty="0" err="1"/>
              <a:t>docker</a:t>
            </a:r>
            <a:r>
              <a:rPr lang="en-US" dirty="0"/>
              <a:t>-register</a:t>
            </a:r>
          </a:p>
        </p:txBody>
      </p:sp>
    </p:spTree>
    <p:extLst>
      <p:ext uri="{BB962C8B-B14F-4D97-AF65-F5344CB8AC3E}">
        <p14:creationId xmlns:p14="http://schemas.microsoft.com/office/powerpoint/2010/main" val="2565372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latin typeface="Trebuchet MS"/>
                <a:cs typeface="Trebuchet MS"/>
              </a:rPr>
              <a:t>Docker</a:t>
            </a:r>
            <a:r>
              <a:rPr lang="en-US" noProof="0" dirty="0" smtClean="0">
                <a:latin typeface="Trebuchet MS"/>
                <a:cs typeface="Trebuchet MS"/>
              </a:rPr>
              <a:t>-discovery</a:t>
            </a:r>
            <a:endParaRPr lang="en-US" noProof="0" dirty="0">
              <a:latin typeface="Trebuchet MS"/>
              <a:cs typeface="Trebuchet MS"/>
            </a:endParaRPr>
          </a:p>
        </p:txBody>
      </p:sp>
      <p:sp>
        <p:nvSpPr>
          <p:cNvPr id="4" name="Rectangle 3"/>
          <p:cNvSpPr/>
          <p:nvPr/>
        </p:nvSpPr>
        <p:spPr>
          <a:xfrm>
            <a:off x="438150" y="1114806"/>
            <a:ext cx="8001000" cy="286848"/>
          </a:xfrm>
          <a:prstGeom prst="rect">
            <a:avLst/>
          </a:prstGeom>
        </p:spPr>
        <p:txBody>
          <a:bodyPr wrap="square">
            <a:spAutoFit/>
          </a:bodyPr>
          <a:lstStyle/>
          <a:p>
            <a:r>
              <a:rPr lang="en-US" dirty="0" smtClean="0"/>
              <a:t>Runs on the ‘load balancer’</a:t>
            </a:r>
            <a:endParaRPr lang="en-US" dirty="0"/>
          </a:p>
        </p:txBody>
      </p:sp>
      <p:sp>
        <p:nvSpPr>
          <p:cNvPr id="3" name="Rectangle 2"/>
          <p:cNvSpPr/>
          <p:nvPr/>
        </p:nvSpPr>
        <p:spPr>
          <a:xfrm>
            <a:off x="533400" y="1962150"/>
            <a:ext cx="7543800" cy="675877"/>
          </a:xfrm>
          <a:prstGeom prst="rect">
            <a:avLst/>
          </a:prstGeom>
        </p:spPr>
        <p:txBody>
          <a:bodyPr wrap="square">
            <a:spAutoFit/>
          </a:bodyPr>
          <a:lstStyle/>
          <a:p>
            <a:r>
              <a:rPr lang="en-US" dirty="0"/>
              <a:t>ETCD_HOST=w.x.y.z:4001</a:t>
            </a:r>
          </a:p>
          <a:p>
            <a:r>
              <a:rPr lang="en-US" dirty="0" err="1"/>
              <a:t>docker</a:t>
            </a:r>
            <a:r>
              <a:rPr lang="en-US" dirty="0"/>
              <a:t> run -d --net host --name </a:t>
            </a:r>
            <a:r>
              <a:rPr lang="en-US" dirty="0" err="1"/>
              <a:t>docker</a:t>
            </a:r>
            <a:r>
              <a:rPr lang="en-US" dirty="0"/>
              <a:t>-discover -e ETCD_HOST=$ETCD_HOST -p 127.0.0.1:1936:1936 -t </a:t>
            </a:r>
            <a:r>
              <a:rPr lang="en-US" dirty="0" err="1"/>
              <a:t>jwilder</a:t>
            </a:r>
            <a:r>
              <a:rPr lang="en-US" dirty="0"/>
              <a:t>/</a:t>
            </a:r>
            <a:r>
              <a:rPr lang="en-US" dirty="0" err="1"/>
              <a:t>docker</a:t>
            </a:r>
            <a:r>
              <a:rPr lang="en-US" dirty="0"/>
              <a:t>-discover</a:t>
            </a:r>
          </a:p>
        </p:txBody>
      </p:sp>
    </p:spTree>
    <p:extLst>
      <p:ext uri="{BB962C8B-B14F-4D97-AF65-F5344CB8AC3E}">
        <p14:creationId xmlns:p14="http://schemas.microsoft.com/office/powerpoint/2010/main" val="7219202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Our integrations are going Open Source</a:t>
            </a:r>
            <a:endParaRPr lang="en-US" dirty="0"/>
          </a:p>
        </p:txBody>
      </p:sp>
      <p:pic>
        <p:nvPicPr>
          <p:cNvPr id="31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375" y="895350"/>
            <a:ext cx="5893658" cy="364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362200" y="4610100"/>
            <a:ext cx="4953000" cy="533400"/>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1600" dirty="0" smtClean="0"/>
              <a:t>https://</a:t>
            </a:r>
            <a:r>
              <a:rPr lang="en-US" sz="1600" dirty="0"/>
              <a:t>electric-cloud.github.io/</a:t>
            </a:r>
            <a:endParaRPr lang="en-US" sz="1600" dirty="0" smtClean="0"/>
          </a:p>
        </p:txBody>
      </p:sp>
    </p:spTree>
    <p:extLst>
      <p:ext uri="{BB962C8B-B14F-4D97-AF65-F5344CB8AC3E}">
        <p14:creationId xmlns:p14="http://schemas.microsoft.com/office/powerpoint/2010/main" val="3808063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Experience with </a:t>
            </a:r>
            <a:r>
              <a:rPr lang="en-US" dirty="0" err="1" smtClean="0">
                <a:latin typeface="Trebuchet MS"/>
                <a:cs typeface="Trebuchet MS"/>
              </a:rPr>
              <a:t>Docker</a:t>
            </a:r>
            <a:endParaRPr lang="en-US" noProof="0" dirty="0">
              <a:latin typeface="Trebuchet MS"/>
              <a:cs typeface="Trebuchet MS"/>
            </a:endParaRPr>
          </a:p>
        </p:txBody>
      </p:sp>
      <p:sp>
        <p:nvSpPr>
          <p:cNvPr id="15" name="Text Placeholder 5"/>
          <p:cNvSpPr>
            <a:spLocks noGrp="1"/>
          </p:cNvSpPr>
          <p:nvPr>
            <p:ph type="body" sz="quarter" idx="4294967295"/>
          </p:nvPr>
        </p:nvSpPr>
        <p:spPr>
          <a:xfrm>
            <a:off x="380193" y="895350"/>
            <a:ext cx="6630208" cy="3886200"/>
          </a:xfrm>
          <a:prstGeom prst="rect">
            <a:avLst/>
          </a:prstGeom>
        </p:spPr>
        <p:txBody>
          <a:bodyPr/>
          <a:lstStyle/>
          <a:p>
            <a:r>
              <a:rPr lang="en-US" sz="2000" dirty="0" smtClean="0"/>
              <a:t>General interest in </a:t>
            </a:r>
            <a:r>
              <a:rPr lang="en-US" sz="2000" dirty="0" err="1" smtClean="0"/>
              <a:t>Docker</a:t>
            </a:r>
            <a:r>
              <a:rPr lang="en-US" sz="2000" dirty="0" smtClean="0"/>
              <a:t>, containers and application deployment.</a:t>
            </a:r>
          </a:p>
          <a:p>
            <a:endParaRPr lang="en-US" sz="2000" dirty="0" smtClean="0"/>
          </a:p>
          <a:p>
            <a:r>
              <a:rPr lang="en-US" sz="2000" dirty="0" err="1" smtClean="0"/>
              <a:t>Docker</a:t>
            </a:r>
            <a:r>
              <a:rPr lang="en-US" sz="2000" dirty="0" smtClean="0"/>
              <a:t> Santa Clara Co-organizer</a:t>
            </a:r>
            <a:r>
              <a:rPr lang="en-US" sz="2000" dirty="0"/>
              <a:t>: </a:t>
            </a:r>
            <a:endParaRPr lang="en-US" sz="2000" dirty="0" smtClean="0"/>
          </a:p>
          <a:p>
            <a:r>
              <a:rPr lang="en-US" sz="2000" dirty="0" smtClean="0"/>
              <a:t>http</a:t>
            </a:r>
            <a:r>
              <a:rPr lang="en-US" sz="2000" dirty="0"/>
              <a:t>://</a:t>
            </a:r>
            <a:r>
              <a:rPr lang="en-US" sz="2000" dirty="0" err="1"/>
              <a:t>www.meetup.com</a:t>
            </a:r>
            <a:r>
              <a:rPr lang="en-US" sz="2000" dirty="0"/>
              <a:t>/</a:t>
            </a:r>
            <a:r>
              <a:rPr lang="en-US" sz="2000" dirty="0" err="1"/>
              <a:t>Docker</a:t>
            </a:r>
            <a:r>
              <a:rPr lang="en-US" sz="2000" dirty="0"/>
              <a:t>-Santa-Clara/</a:t>
            </a:r>
          </a:p>
          <a:p>
            <a:endParaRPr lang="en-US" sz="2000" dirty="0" smtClean="0"/>
          </a:p>
          <a:p>
            <a:r>
              <a:rPr lang="en-US" sz="2000" dirty="0" err="1" smtClean="0"/>
              <a:t>Docker</a:t>
            </a:r>
            <a:r>
              <a:rPr lang="en-US" sz="2000" dirty="0" smtClean="0"/>
              <a:t> Hackathon 2014</a:t>
            </a:r>
          </a:p>
          <a:p>
            <a:r>
              <a:rPr lang="en-US" sz="2000" dirty="0" smtClean="0">
                <a:hlinkClick r:id="rId3"/>
              </a:rPr>
              <a:t>http://blog.docker.com</a:t>
            </a:r>
            <a:r>
              <a:rPr lang="en-US" sz="2000" dirty="0">
                <a:hlinkClick r:id="rId3"/>
              </a:rPr>
              <a:t>/2014/07/dockercon-video-dockercon-hackathon-winners</a:t>
            </a:r>
            <a:r>
              <a:rPr lang="en-US" sz="2000" dirty="0" smtClean="0">
                <a:hlinkClick r:id="rId3"/>
              </a:rPr>
              <a:t>/</a:t>
            </a:r>
            <a:endParaRPr lang="en-US" sz="2000" dirty="0" smtClean="0"/>
          </a:p>
          <a:p>
            <a:endParaRPr lang="en-US" sz="2000" dirty="0"/>
          </a:p>
          <a:p>
            <a:r>
              <a:rPr lang="en-US" sz="2000" dirty="0" smtClean="0"/>
              <a:t>Lightning demo @ DOES ‘14 </a:t>
            </a:r>
          </a:p>
          <a:p>
            <a:r>
              <a:rPr lang="en-US" sz="2000" dirty="0" err="1">
                <a:cs typeface="Trebuchet MS"/>
              </a:rPr>
              <a:t>Docker</a:t>
            </a:r>
            <a:r>
              <a:rPr lang="en-US" sz="2000" dirty="0">
                <a:cs typeface="Trebuchet MS"/>
              </a:rPr>
              <a:t> and Application Deployment</a:t>
            </a:r>
            <a:endParaRPr lang="en-US" sz="2000" dirty="0" smtClean="0"/>
          </a:p>
        </p:txBody>
      </p:sp>
      <p:pic>
        <p:nvPicPr>
          <p:cNvPr id="2050" name="Picture 2" descr="allteamhackath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2985826"/>
            <a:ext cx="1641358" cy="15832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4184" y="2266950"/>
            <a:ext cx="2048574" cy="333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X ALL THE THINGS - Dockerize  all thing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1400" y="711046"/>
            <a:ext cx="1525096" cy="114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649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Survey: Keep your hands up if …</a:t>
            </a:r>
            <a:endParaRPr lang="en-US" dirty="0"/>
          </a:p>
        </p:txBody>
      </p:sp>
      <p:pic>
        <p:nvPicPr>
          <p:cNvPr id="3" name="Picture 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5684520" y="3413760"/>
            <a:ext cx="3459480" cy="1729740"/>
          </a:xfrm>
          <a:prstGeom prst="rect">
            <a:avLst/>
          </a:prstGeom>
        </p:spPr>
      </p:pic>
      <p:sp>
        <p:nvSpPr>
          <p:cNvPr id="6" name="Rectangle 5"/>
          <p:cNvSpPr/>
          <p:nvPr/>
        </p:nvSpPr>
        <p:spPr>
          <a:xfrm>
            <a:off x="552450" y="996771"/>
            <a:ext cx="7848600" cy="461665"/>
          </a:xfrm>
          <a:prstGeom prst="rect">
            <a:avLst/>
          </a:prstGeom>
        </p:spPr>
        <p:txBody>
          <a:bodyPr wrap="square">
            <a:spAutoFit/>
          </a:bodyPr>
          <a:lstStyle/>
          <a:p>
            <a:r>
              <a:rPr lang="en-US" sz="2400" dirty="0" smtClean="0">
                <a:solidFill>
                  <a:srgbClr val="4D4D4D"/>
                </a:solidFill>
              </a:rPr>
              <a:t>If you’ve heard of Docker</a:t>
            </a:r>
            <a:endParaRPr lang="en-US" sz="2400" dirty="0">
              <a:solidFill>
                <a:srgbClr val="4D4D4D"/>
              </a:solidFill>
            </a:endParaRPr>
          </a:p>
        </p:txBody>
      </p:sp>
      <p:sp>
        <p:nvSpPr>
          <p:cNvPr id="5" name="Rectangle 4"/>
          <p:cNvSpPr/>
          <p:nvPr/>
        </p:nvSpPr>
        <p:spPr>
          <a:xfrm>
            <a:off x="552450" y="1521620"/>
            <a:ext cx="7848600" cy="461665"/>
          </a:xfrm>
          <a:prstGeom prst="rect">
            <a:avLst/>
          </a:prstGeom>
        </p:spPr>
        <p:txBody>
          <a:bodyPr wrap="square">
            <a:spAutoFit/>
          </a:bodyPr>
          <a:lstStyle/>
          <a:p>
            <a:r>
              <a:rPr lang="en-US" sz="2400" dirty="0" smtClean="0">
                <a:solidFill>
                  <a:srgbClr val="4D4D4D"/>
                </a:solidFill>
              </a:rPr>
              <a:t>You’ve typed ‘</a:t>
            </a:r>
            <a:r>
              <a:rPr lang="en-US" sz="2400" dirty="0" err="1" smtClean="0">
                <a:solidFill>
                  <a:srgbClr val="4D4D4D"/>
                </a:solidFill>
              </a:rPr>
              <a:t>docker</a:t>
            </a:r>
            <a:r>
              <a:rPr lang="en-US" sz="2400" dirty="0" smtClean="0">
                <a:solidFill>
                  <a:srgbClr val="4D4D4D"/>
                </a:solidFill>
              </a:rPr>
              <a:t> run…’</a:t>
            </a:r>
          </a:p>
        </p:txBody>
      </p:sp>
      <p:sp>
        <p:nvSpPr>
          <p:cNvPr id="8" name="Rectangle 7"/>
          <p:cNvSpPr/>
          <p:nvPr/>
        </p:nvSpPr>
        <p:spPr>
          <a:xfrm>
            <a:off x="552450" y="2076449"/>
            <a:ext cx="7848600" cy="461665"/>
          </a:xfrm>
          <a:prstGeom prst="rect">
            <a:avLst/>
          </a:prstGeom>
        </p:spPr>
        <p:txBody>
          <a:bodyPr wrap="square">
            <a:spAutoFit/>
          </a:bodyPr>
          <a:lstStyle/>
          <a:p>
            <a:r>
              <a:rPr lang="en-US" sz="2400" dirty="0" smtClean="0">
                <a:solidFill>
                  <a:srgbClr val="4D4D4D"/>
                </a:solidFill>
              </a:rPr>
              <a:t>You use </a:t>
            </a:r>
            <a:r>
              <a:rPr lang="en-US" sz="2400" dirty="0" err="1" smtClean="0">
                <a:solidFill>
                  <a:srgbClr val="4D4D4D"/>
                </a:solidFill>
              </a:rPr>
              <a:t>docker</a:t>
            </a:r>
            <a:r>
              <a:rPr lang="en-US" sz="2400" dirty="0" smtClean="0">
                <a:solidFill>
                  <a:srgbClr val="4D4D4D"/>
                </a:solidFill>
              </a:rPr>
              <a:t> in dev/test</a:t>
            </a:r>
          </a:p>
        </p:txBody>
      </p:sp>
      <p:sp>
        <p:nvSpPr>
          <p:cNvPr id="9" name="Rectangle 8"/>
          <p:cNvSpPr/>
          <p:nvPr/>
        </p:nvSpPr>
        <p:spPr>
          <a:xfrm>
            <a:off x="571500" y="2666405"/>
            <a:ext cx="7848600" cy="461665"/>
          </a:xfrm>
          <a:prstGeom prst="rect">
            <a:avLst/>
          </a:prstGeom>
        </p:spPr>
        <p:txBody>
          <a:bodyPr wrap="square">
            <a:spAutoFit/>
          </a:bodyPr>
          <a:lstStyle/>
          <a:p>
            <a:r>
              <a:rPr lang="en-US" sz="2400" dirty="0" smtClean="0">
                <a:solidFill>
                  <a:srgbClr val="4D4D4D"/>
                </a:solidFill>
              </a:rPr>
              <a:t>You use </a:t>
            </a:r>
            <a:r>
              <a:rPr lang="en-US" sz="2400" dirty="0" err="1" smtClean="0">
                <a:solidFill>
                  <a:srgbClr val="4D4D4D"/>
                </a:solidFill>
              </a:rPr>
              <a:t>docker</a:t>
            </a:r>
            <a:r>
              <a:rPr lang="en-US" sz="2400" dirty="0" smtClean="0">
                <a:solidFill>
                  <a:srgbClr val="4D4D4D"/>
                </a:solidFill>
              </a:rPr>
              <a:t> in production</a:t>
            </a:r>
          </a:p>
        </p:txBody>
      </p:sp>
      <p:sp>
        <p:nvSpPr>
          <p:cNvPr id="11" name="Rectangle 10"/>
          <p:cNvSpPr/>
          <p:nvPr/>
        </p:nvSpPr>
        <p:spPr>
          <a:xfrm>
            <a:off x="571500" y="3413760"/>
            <a:ext cx="7848600" cy="830997"/>
          </a:xfrm>
          <a:prstGeom prst="rect">
            <a:avLst/>
          </a:prstGeom>
        </p:spPr>
        <p:txBody>
          <a:bodyPr wrap="square">
            <a:spAutoFit/>
          </a:bodyPr>
          <a:lstStyle/>
          <a:p>
            <a:r>
              <a:rPr lang="en-US" sz="2400" dirty="0" smtClean="0">
                <a:solidFill>
                  <a:srgbClr val="4D4D4D"/>
                </a:solidFill>
              </a:rPr>
              <a:t>You have exported a </a:t>
            </a:r>
            <a:r>
              <a:rPr lang="en-US" sz="2400" dirty="0" err="1" smtClean="0">
                <a:solidFill>
                  <a:srgbClr val="4D4D4D"/>
                </a:solidFill>
              </a:rPr>
              <a:t>docker</a:t>
            </a:r>
            <a:r>
              <a:rPr lang="en-US" sz="2400" dirty="0" smtClean="0">
                <a:solidFill>
                  <a:srgbClr val="4D4D4D"/>
                </a:solidFill>
              </a:rPr>
              <a:t> container and run it with </a:t>
            </a:r>
            <a:r>
              <a:rPr lang="en-US" sz="2400" dirty="0" err="1" smtClean="0">
                <a:solidFill>
                  <a:srgbClr val="4D4D4D"/>
                </a:solidFill>
              </a:rPr>
              <a:t>systemd-nspawn</a:t>
            </a:r>
            <a:endParaRPr lang="en-US" sz="2400" dirty="0" smtClean="0">
              <a:solidFill>
                <a:srgbClr val="4D4D4D"/>
              </a:solidFill>
            </a:endParaRPr>
          </a:p>
        </p:txBody>
      </p:sp>
    </p:spTree>
    <p:extLst>
      <p:ext uri="{BB962C8B-B14F-4D97-AF65-F5344CB8AC3E}">
        <p14:creationId xmlns:p14="http://schemas.microsoft.com/office/powerpoint/2010/main" val="35501068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rebuchet MS"/>
                <a:cs typeface="Trebuchet MS"/>
              </a:rPr>
              <a:t>Overview: The pain of procuring new IT systems</a:t>
            </a:r>
            <a:endParaRPr lang="en-US" noProof="0" dirty="0">
              <a:latin typeface="Trebuchet MS"/>
              <a:cs typeface="Trebuchet MS"/>
            </a:endParaRPr>
          </a:p>
        </p:txBody>
      </p:sp>
    </p:spTree>
    <p:extLst>
      <p:ext uri="{BB962C8B-B14F-4D97-AF65-F5344CB8AC3E}">
        <p14:creationId xmlns:p14="http://schemas.microsoft.com/office/powerpoint/2010/main" val="35694414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latin typeface="Trebuchet MS"/>
                <a:cs typeface="Trebuchet MS"/>
              </a:rPr>
              <a:t>Ring a bell?</a:t>
            </a:r>
            <a:endParaRPr lang="en-US" noProof="0" dirty="0">
              <a:latin typeface="Trebuchet MS"/>
              <a:cs typeface="Trebuchet MS"/>
            </a:endParaRPr>
          </a:p>
        </p:txBody>
      </p:sp>
      <p:sp>
        <p:nvSpPr>
          <p:cNvPr id="5" name="Rectangle 4"/>
          <p:cNvSpPr/>
          <p:nvPr/>
        </p:nvSpPr>
        <p:spPr>
          <a:xfrm>
            <a:off x="1676400" y="4324350"/>
            <a:ext cx="6248400" cy="1323439"/>
          </a:xfrm>
          <a:prstGeom prst="rect">
            <a:avLst/>
          </a:prstGeom>
        </p:spPr>
        <p:txBody>
          <a:bodyPr wrap="square">
            <a:spAutoFit/>
          </a:bodyPr>
          <a:lstStyle/>
          <a:p>
            <a:r>
              <a:rPr lang="en-US" sz="2000" dirty="0" smtClean="0"/>
              <a:t>Source Docker Con 2015: </a:t>
            </a:r>
            <a:r>
              <a:rPr lang="en-US" sz="2000" u="sng" dirty="0">
                <a:hlinkClick r:id="rId3"/>
              </a:rPr>
              <a:t>https://www.youtube.com/watch?v=RaSzmFkf4fM</a:t>
            </a:r>
            <a:r>
              <a:rPr lang="en-US" sz="2000" dirty="0"/>
              <a:t> </a:t>
            </a:r>
            <a:endParaRPr lang="en-US" sz="2000" dirty="0" smtClean="0"/>
          </a:p>
          <a:p>
            <a:endParaRPr lang="en-US" sz="2000" dirty="0"/>
          </a:p>
          <a:p>
            <a:endParaRPr lang="en-US" sz="2000" dirty="0"/>
          </a:p>
        </p:txBody>
      </p:sp>
      <p:pic>
        <p:nvPicPr>
          <p:cNvPr id="13314" name="Picture 2"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819150"/>
            <a:ext cx="6076950" cy="338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81200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Electric Cloud - Master Template">
  <a:themeElements>
    <a:clrScheme name="Electric Cloud">
      <a:dk1>
        <a:srgbClr val="111111"/>
      </a:dk1>
      <a:lt1>
        <a:srgbClr val="FFFFFF"/>
      </a:lt1>
      <a:dk2>
        <a:srgbClr val="A0A0A0"/>
      </a:dk2>
      <a:lt2>
        <a:srgbClr val="505050"/>
      </a:lt2>
      <a:accent1>
        <a:srgbClr val="01A1E7"/>
      </a:accent1>
      <a:accent2>
        <a:srgbClr val="FE9901"/>
      </a:accent2>
      <a:accent3>
        <a:srgbClr val="00A99D"/>
      </a:accent3>
      <a:accent4>
        <a:srgbClr val="FF490B"/>
      </a:accent4>
      <a:accent5>
        <a:srgbClr val="05C8CD"/>
      </a:accent5>
      <a:accent6>
        <a:srgbClr val="5ECCFE"/>
      </a:accent6>
      <a:hlink>
        <a:srgbClr val="00A1E7"/>
      </a:hlink>
      <a:folHlink>
        <a:srgbClr val="FE9901"/>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lIns="72000" tIns="72000" rIns="72000" bIns="72000" rtlCol="0" anchor="ctr"/>
      <a:lstStyle>
        <a:defPPr algn="ctr">
          <a:spcBef>
            <a:spcPts val="300"/>
          </a:spcBef>
          <a:spcAft>
            <a:spcPts val="300"/>
          </a:spcAft>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600" dirty="0" err="1" smtClean="0"/>
        </a:defPPr>
      </a:lstStyle>
    </a:txDef>
  </a:objectDefaults>
  <a:extraClrSchemeLst/>
  <a:extLst>
    <a:ext uri="{05A4C25C-085E-4340-85A3-A5531E510DB2}">
      <thm15:themeFamily xmlns="" xmlns:thm15="http://schemas.microsoft.com/office/thememl/2012/main" name="Presentationtitle2.pptx" id="{453840BD-3BFB-4F5A-9E53-A92418177D62}" vid="{CC85FA32-56F0-444A-93DB-CDABF849B46F}"/>
    </a:ext>
  </a:extLst>
</a:theme>
</file>

<file path=ppt/theme/theme2.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lIns="72000" tIns="72000" rIns="72000" bIns="72000" rtlCol="0" anchor="ct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ppt/theme/theme3.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36985</TotalTime>
  <Words>1937</Words>
  <Application>Microsoft Office PowerPoint</Application>
  <PresentationFormat>On-screen Show (16:9)</PresentationFormat>
  <Paragraphs>385</Paragraphs>
  <Slides>46</Slides>
  <Notes>34</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Electric Cloud - Master Template</vt:lpstr>
      <vt:lpstr>Image</vt:lpstr>
      <vt:lpstr>Create Your Own Self-Service Cloud: Docker Containers as Part of a CD Pipeline</vt:lpstr>
      <vt:lpstr>Introductions</vt:lpstr>
      <vt:lpstr>Electric Cloud: Powering Continuous Delivery</vt:lpstr>
      <vt:lpstr>I spend my time on integrations</vt:lpstr>
      <vt:lpstr>Our integrations are going Open Source</vt:lpstr>
      <vt:lpstr>Experience with Docker</vt:lpstr>
      <vt:lpstr>Docker Survey: Keep your hands up if …</vt:lpstr>
      <vt:lpstr>Overview: The pain of procuring new IT systems</vt:lpstr>
      <vt:lpstr>Ring a bell?</vt:lpstr>
      <vt:lpstr>Enterprises have not adopted the cloud</vt:lpstr>
      <vt:lpstr>Fortune 500 use case</vt:lpstr>
      <vt:lpstr>Fortune 500 company (repeat picture)</vt:lpstr>
      <vt:lpstr>Challenges</vt:lpstr>
      <vt:lpstr>(The Actual slide)</vt:lpstr>
      <vt:lpstr>PowerPoint Presentation</vt:lpstr>
      <vt:lpstr>PowerPoint Presentation</vt:lpstr>
      <vt:lpstr>Question we (Electric Cloud) asked ourselves ~ early 2014</vt:lpstr>
      <vt:lpstr>Dynamic Environments / Self Service Clouds</vt:lpstr>
      <vt:lpstr>Answers we (Electric Cloud) gathered~ mid/late 2014</vt:lpstr>
      <vt:lpstr>What are Dynamic environments?</vt:lpstr>
      <vt:lpstr>Intro Docker*</vt:lpstr>
      <vt:lpstr>Enter Docker</vt:lpstr>
      <vt:lpstr>Docker 102 – Different drivers</vt:lpstr>
      <vt:lpstr>Docker 102 containers vs. VMs</vt:lpstr>
      <vt:lpstr>Docker 102 VMs vs. Docker</vt:lpstr>
      <vt:lpstr>Docker 102, Docker Client, Docker Engine</vt:lpstr>
      <vt:lpstr>Docker 102 Diagram of potential Flow dev</vt:lpstr>
      <vt:lpstr>Why are people excited about containers?</vt:lpstr>
      <vt:lpstr>Explanation of demo</vt:lpstr>
      <vt:lpstr>Blog post I’ve extended for this following for this talk</vt:lpstr>
      <vt:lpstr>Dockerized App in Prod</vt:lpstr>
      <vt:lpstr>Multi AZ Dockerized App</vt:lpstr>
      <vt:lpstr>Comparison</vt:lpstr>
      <vt:lpstr>Load Balancer (HAProxy)</vt:lpstr>
      <vt:lpstr>Couchbase</vt:lpstr>
      <vt:lpstr>Front end</vt:lpstr>
      <vt:lpstr>Etcd (Service Registry)</vt:lpstr>
      <vt:lpstr>Before I forget…</vt:lpstr>
      <vt:lpstr>Try out our community edition!</vt:lpstr>
      <vt:lpstr>Demo</vt:lpstr>
      <vt:lpstr>Wrap up</vt:lpstr>
      <vt:lpstr>Automation &amp; Self Service Clouds, FTW!</vt:lpstr>
      <vt:lpstr>Thank you</vt:lpstr>
      <vt:lpstr>etcd</vt:lpstr>
      <vt:lpstr>Docker-register</vt:lpstr>
      <vt:lpstr>Docker-discovery</vt:lpstr>
    </vt:vector>
  </TitlesOfParts>
  <Company>Electric Cloud</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Cloud Template</dc:title>
  <dc:creator>AtreNet / Electric Cloud</dc:creator>
  <cp:lastModifiedBy>Nikhil Vaze</cp:lastModifiedBy>
  <cp:revision>1527</cp:revision>
  <cp:lastPrinted>2014-07-31T16:51:48Z</cp:lastPrinted>
  <dcterms:created xsi:type="dcterms:W3CDTF">2014-05-06T01:14:24Z</dcterms:created>
  <dcterms:modified xsi:type="dcterms:W3CDTF">2015-10-19T16:49:25Z</dcterms:modified>
</cp:coreProperties>
</file>